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1" r:id="rId5"/>
  </p:sldMasterIdLst>
  <p:notesMasterIdLst>
    <p:notesMasterId r:id="rId16"/>
  </p:notesMasterIdLst>
  <p:sldIdLst>
    <p:sldId id="277" r:id="rId6"/>
    <p:sldId id="257" r:id="rId7"/>
    <p:sldId id="258" r:id="rId8"/>
    <p:sldId id="256" r:id="rId9"/>
    <p:sldId id="259" r:id="rId10"/>
    <p:sldId id="260" r:id="rId11"/>
    <p:sldId id="261" r:id="rId12"/>
    <p:sldId id="262" r:id="rId13"/>
    <p:sldId id="263" r:id="rId14"/>
    <p:sldId id="265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98D71B-3382-959E-0157-AE7B645092F3}" name="Wanda Tejada" initials="WT" userId="S::ty901084@reading.ac.uk::d130c87a-5206-4750-8b5b-49e8c6d7726e" providerId="AD"/>
  <p188:author id="{DBF3D739-7DBB-CF32-90C3-A6D42685D16C}" name="Kirstine Dunhill" initials="KD" userId="S::dx935372@reading.ac.uk::12231ee5-9ef5-4002-aca3-c7adfffa2699" providerId="AD"/>
  <p188:author id="{CEA11F3C-80A8-71D7-A95D-A2E3843A84E2}" name="Colin Bulpitt" initials="CB" userId="S::xq920992@reading.ac.uk::b5e2ad06-de10-43a6-8e05-2cb5a52a545d" providerId="AD"/>
  <p188:author id="{0C42474A-033C-354F-5BFA-833A5B057522}" name="Claire Smith" initials="CS" userId="S::ek935127@reading.ac.uk::033f1ea0-35dd-4e4c-a2c9-96f597b99e52" providerId="AD"/>
  <p188:author id="{1998DA6E-399F-B049-07BA-2AF8AF504D8F}" name="Anne-Marie Van Dodeweerd" initials="AV" userId="S::vbs04av@reading.ac.uk::5e1e86f5-4586-4dd1-bb97-d140751f0c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F98D62-4CAA-EF03-8444-6BA2CB00ACA9}" v="41" dt="2026-10-08T10:06:13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Smith" userId="033f1ea0-35dd-4e4c-a2c9-96f597b99e52" providerId="ADAL" clId="{C19801A9-40AC-47CA-80E0-2646229BFCF1}"/>
    <pc:docChg chg="modSld">
      <pc:chgData name="Claire Smith" userId="033f1ea0-35dd-4e4c-a2c9-96f597b99e52" providerId="ADAL" clId="{C19801A9-40AC-47CA-80E0-2646229BFCF1}" dt="2026-09-28T14:37:54.359" v="126" actId="20577"/>
      <pc:docMkLst>
        <pc:docMk/>
      </pc:docMkLst>
      <pc:sldChg chg="modSp mod">
        <pc:chgData name="Claire Smith" userId="033f1ea0-35dd-4e4c-a2c9-96f597b99e52" providerId="ADAL" clId="{C19801A9-40AC-47CA-80E0-2646229BFCF1}" dt="2026-09-28T14:37:54.359" v="126" actId="20577"/>
        <pc:sldMkLst>
          <pc:docMk/>
          <pc:sldMk cId="0" sldId="260"/>
        </pc:sldMkLst>
        <pc:spChg chg="mod">
          <ac:chgData name="Claire Smith" userId="033f1ea0-35dd-4e4c-a2c9-96f597b99e52" providerId="ADAL" clId="{C19801A9-40AC-47CA-80E0-2646229BFCF1}" dt="2026-09-28T14:37:41.093" v="114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Claire Smith" userId="033f1ea0-35dd-4e4c-a2c9-96f597b99e52" providerId="ADAL" clId="{C19801A9-40AC-47CA-80E0-2646229BFCF1}" dt="2026-09-28T14:37:44.634" v="116" actId="20577"/>
          <ac:spMkLst>
            <pc:docMk/>
            <pc:sldMk cId="0" sldId="260"/>
            <ac:spMk id="20" creationId="{00000000-0000-0000-0000-000000000000}"/>
          </ac:spMkLst>
        </pc:spChg>
        <pc:spChg chg="mod">
          <ac:chgData name="Claire Smith" userId="033f1ea0-35dd-4e4c-a2c9-96f597b99e52" providerId="ADAL" clId="{C19801A9-40AC-47CA-80E0-2646229BFCF1}" dt="2026-09-28T14:37:47.636" v="118" actId="20577"/>
          <ac:spMkLst>
            <pc:docMk/>
            <pc:sldMk cId="0" sldId="260"/>
            <ac:spMk id="26" creationId="{00000000-0000-0000-0000-000000000000}"/>
          </ac:spMkLst>
        </pc:spChg>
        <pc:spChg chg="mod">
          <ac:chgData name="Claire Smith" userId="033f1ea0-35dd-4e4c-a2c9-96f597b99e52" providerId="ADAL" clId="{C19801A9-40AC-47CA-80E0-2646229BFCF1}" dt="2026-09-28T14:37:54.359" v="126" actId="20577"/>
          <ac:spMkLst>
            <pc:docMk/>
            <pc:sldMk cId="0" sldId="260"/>
            <ac:spMk id="32" creationId="{00000000-0000-0000-0000-000000000000}"/>
          </ac:spMkLst>
        </pc:spChg>
        <pc:spChg chg="mod">
          <ac:chgData name="Claire Smith" userId="033f1ea0-35dd-4e4c-a2c9-96f597b99e52" providerId="ADAL" clId="{C19801A9-40AC-47CA-80E0-2646229BFCF1}" dt="2026-09-28T14:37:38.500" v="113" actId="20577"/>
          <ac:spMkLst>
            <pc:docMk/>
            <pc:sldMk cId="0" sldId="260"/>
            <ac:spMk id="41" creationId="{E8336F14-3AA7-783C-22EE-71D584FCB04D}"/>
          </ac:spMkLst>
        </pc:spChg>
      </pc:sldChg>
    </pc:docChg>
  </pc:docChgLst>
  <pc:docChgLst>
    <pc:chgData name="Anne-Marie Van Dodeweerd" userId="S::vbs04av@reading.ac.uk::5e1e86f5-4586-4dd1-bb97-d140751f0cf5" providerId="AD" clId="Web-{03F98D62-4CAA-EF03-8444-6BA2CB00ACA9}"/>
    <pc:docChg chg="modSld">
      <pc:chgData name="Anne-Marie Van Dodeweerd" userId="S::vbs04av@reading.ac.uk::5e1e86f5-4586-4dd1-bb97-d140751f0cf5" providerId="AD" clId="Web-{03F98D62-4CAA-EF03-8444-6BA2CB00ACA9}" dt="2026-10-08T10:06:08.491" v="67" actId="1076"/>
      <pc:docMkLst>
        <pc:docMk/>
      </pc:docMkLst>
      <pc:sldChg chg="modSp modCm">
        <pc:chgData name="Anne-Marie Van Dodeweerd" userId="S::vbs04av@reading.ac.uk::5e1e86f5-4586-4dd1-bb97-d140751f0cf5" providerId="AD" clId="Web-{03F98D62-4CAA-EF03-8444-6BA2CB00ACA9}" dt="2026-10-08T10:01:27.674" v="12" actId="20577"/>
        <pc:sldMkLst>
          <pc:docMk/>
          <pc:sldMk cId="0" sldId="257"/>
        </pc:sldMkLst>
        <pc:spChg chg="mod">
          <ac:chgData name="Anne-Marie Van Dodeweerd" userId="S::vbs04av@reading.ac.uk::5e1e86f5-4586-4dd1-bb97-d140751f0cf5" providerId="AD" clId="Web-{03F98D62-4CAA-EF03-8444-6BA2CB00ACA9}" dt="2026-10-08T10:01:27.674" v="12" actId="20577"/>
          <ac:spMkLst>
            <pc:docMk/>
            <pc:sldMk cId="0" sldId="257"/>
            <ac:spMk id="2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e-Marie Van Dodeweerd" userId="S::vbs04av@reading.ac.uk::5e1e86f5-4586-4dd1-bb97-d140751f0cf5" providerId="AD" clId="Web-{03F98D62-4CAA-EF03-8444-6BA2CB00ACA9}" dt="2026-10-08T10:01:27.674" v="12" actId="20577"/>
              <pc2:cmMkLst xmlns:pc2="http://schemas.microsoft.com/office/powerpoint/2019/9/main/command">
                <pc:docMk/>
                <pc:sldMk cId="0" sldId="257"/>
                <pc2:cmMk id="{83535E0D-D8CF-4045-BBDA-B3E96C63527F}"/>
              </pc2:cmMkLst>
            </pc226:cmChg>
          </p:ext>
        </pc:extLst>
      </pc:sldChg>
      <pc:sldChg chg="modSp modCm">
        <pc:chgData name="Anne-Marie Van Dodeweerd" userId="S::vbs04av@reading.ac.uk::5e1e86f5-4586-4dd1-bb97-d140751f0cf5" providerId="AD" clId="Web-{03F98D62-4CAA-EF03-8444-6BA2CB00ACA9}" dt="2026-10-08T10:06:08.491" v="67" actId="1076"/>
        <pc:sldMkLst>
          <pc:docMk/>
          <pc:sldMk cId="0" sldId="259"/>
        </pc:sldMkLst>
        <pc:spChg chg="mod">
          <ac:chgData name="Anne-Marie Van Dodeweerd" userId="S::vbs04av@reading.ac.uk::5e1e86f5-4586-4dd1-bb97-d140751f0cf5" providerId="AD" clId="Web-{03F98D62-4CAA-EF03-8444-6BA2CB00ACA9}" dt="2026-10-08T10:06:08.491" v="67" actId="1076"/>
          <ac:spMkLst>
            <pc:docMk/>
            <pc:sldMk cId="0" sldId="259"/>
            <ac:spMk id="2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ne-Marie Van Dodeweerd" userId="S::vbs04av@reading.ac.uk::5e1e86f5-4586-4dd1-bb97-d140751f0cf5" providerId="AD" clId="Web-{03F98D62-4CAA-EF03-8444-6BA2CB00ACA9}" dt="2026-10-08T10:05:44.458" v="63" actId="20577"/>
              <pc2:cmMkLst xmlns:pc2="http://schemas.microsoft.com/office/powerpoint/2019/9/main/command">
                <pc:docMk/>
                <pc:sldMk cId="0" sldId="259"/>
                <pc2:cmMk id="{24D0C434-0D59-4DFC-88AC-C407DE2C0F9F}"/>
              </pc2:cmMkLst>
            </pc226:cmChg>
          </p:ext>
        </pc:extLst>
      </pc:sldChg>
      <pc:sldChg chg="addSp modSp">
        <pc:chgData name="Anne-Marie Van Dodeweerd" userId="S::vbs04av@reading.ac.uk::5e1e86f5-4586-4dd1-bb97-d140751f0cf5" providerId="AD" clId="Web-{03F98D62-4CAA-EF03-8444-6BA2CB00ACA9}" dt="2026-10-08T10:02:48.633" v="19" actId="1076"/>
        <pc:sldMkLst>
          <pc:docMk/>
          <pc:sldMk cId="0" sldId="260"/>
        </pc:sldMkLst>
        <pc:spChg chg="add mod">
          <ac:chgData name="Anne-Marie Van Dodeweerd" userId="S::vbs04av@reading.ac.uk::5e1e86f5-4586-4dd1-bb97-d140751f0cf5" providerId="AD" clId="Web-{03F98D62-4CAA-EF03-8444-6BA2CB00ACA9}" dt="2026-10-08T10:02:48.633" v="19" actId="1076"/>
          <ac:spMkLst>
            <pc:docMk/>
            <pc:sldMk cId="0" sldId="260"/>
            <ac:spMk id="14" creationId="{D6C87E81-5C49-8437-746D-B03AE8ECA53D}"/>
          </ac:spMkLst>
        </pc:spChg>
      </pc:sldChg>
      <pc:sldChg chg="modSp">
        <pc:chgData name="Anne-Marie Van Dodeweerd" userId="S::vbs04av@reading.ac.uk::5e1e86f5-4586-4dd1-bb97-d140751f0cf5" providerId="AD" clId="Web-{03F98D62-4CAA-EF03-8444-6BA2CB00ACA9}" dt="2026-10-08T10:04:29.437" v="33" actId="20577"/>
        <pc:sldMkLst>
          <pc:docMk/>
          <pc:sldMk cId="0" sldId="265"/>
        </pc:sldMkLst>
        <pc:spChg chg="mod">
          <ac:chgData name="Anne-Marie Van Dodeweerd" userId="S::vbs04av@reading.ac.uk::5e1e86f5-4586-4dd1-bb97-d140751f0cf5" providerId="AD" clId="Web-{03F98D62-4CAA-EF03-8444-6BA2CB00ACA9}" dt="2026-10-08T10:04:29.437" v="33" actId="20577"/>
          <ac:spMkLst>
            <pc:docMk/>
            <pc:sldMk cId="0" sldId="265"/>
            <ac:spMk id="19" creationId="{00000000-0000-0000-0000-000000000000}"/>
          </ac:spMkLst>
        </pc:spChg>
      </pc:sldChg>
    </pc:docChg>
  </pc:docChgLst>
  <pc:docChgLst>
    <pc:chgData name="Kirstine Dunhill" userId="S::dx935372@reading.ac.uk::12231ee5-9ef5-4002-aca3-c7adfffa2699" providerId="AD" clId="Web-{DC0AF76C-F2DC-E1D7-05FA-8A7A50714A9B}"/>
    <pc:docChg chg="mod modSld">
      <pc:chgData name="Kirstine Dunhill" userId="S::dx935372@reading.ac.uk::12231ee5-9ef5-4002-aca3-c7adfffa2699" providerId="AD" clId="Web-{DC0AF76C-F2DC-E1D7-05FA-8A7A50714A9B}" dt="2026-09-28T10:39:31.549" v="705" actId="20577"/>
      <pc:docMkLst>
        <pc:docMk/>
      </pc:docMkLst>
      <pc:sldChg chg="modSp modCm">
        <pc:chgData name="Kirstine Dunhill" userId="S::dx935372@reading.ac.uk::12231ee5-9ef5-4002-aca3-c7adfffa2699" providerId="AD" clId="Web-{DC0AF76C-F2DC-E1D7-05FA-8A7A50714A9B}" dt="2026-09-28T10:39:31.549" v="705" actId="20577"/>
        <pc:sldMkLst>
          <pc:docMk/>
          <pc:sldMk cId="0" sldId="257"/>
        </pc:sldMkLst>
        <pc:spChg chg="mod">
          <ac:chgData name="Kirstine Dunhill" userId="S::dx935372@reading.ac.uk::12231ee5-9ef5-4002-aca3-c7adfffa2699" providerId="AD" clId="Web-{DC0AF76C-F2DC-E1D7-05FA-8A7A50714A9B}" dt="2026-09-28T10:17:00.496" v="13" actId="2057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18:30.828" v="79" actId="20577"/>
          <ac:spMkLst>
            <pc:docMk/>
            <pc:sldMk cId="0" sldId="257"/>
            <ac:spMk id="20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9:31.549" v="705" actId="20577"/>
          <ac:spMkLst>
            <pc:docMk/>
            <pc:sldMk cId="0" sldId="257"/>
            <ac:spMk id="2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irstine Dunhill" userId="S::dx935372@reading.ac.uk::12231ee5-9ef5-4002-aca3-c7adfffa2699" providerId="AD" clId="Web-{DC0AF76C-F2DC-E1D7-05FA-8A7A50714A9B}" dt="2026-09-28T10:18:30.062" v="78" actId="20577"/>
              <pc2:cmMkLst xmlns:pc2="http://schemas.microsoft.com/office/powerpoint/2019/9/main/command">
                <pc:docMk/>
                <pc:sldMk cId="0" sldId="257"/>
                <pc2:cmMk id="{83535E0D-D8CF-4045-BBDA-B3E96C63527F}"/>
              </pc2:cmMkLst>
            </pc226:cmChg>
            <pc226:cmChg xmlns:pc226="http://schemas.microsoft.com/office/powerpoint/2022/06/main/command" chg="mod">
              <pc226:chgData name="Kirstine Dunhill" userId="S::dx935372@reading.ac.uk::12231ee5-9ef5-4002-aca3-c7adfffa2699" providerId="AD" clId="Web-{DC0AF76C-F2DC-E1D7-05FA-8A7A50714A9B}" dt="2026-09-28T10:17:00.496" v="13" actId="20577"/>
              <pc2:cmMkLst xmlns:pc2="http://schemas.microsoft.com/office/powerpoint/2019/9/main/command">
                <pc:docMk/>
                <pc:sldMk cId="0" sldId="257"/>
                <pc2:cmMk id="{8DC51837-DCE7-41FD-B715-40E6343B33DC}"/>
              </pc2:cmMkLst>
            </pc226:cmChg>
          </p:ext>
        </pc:extLst>
      </pc:sldChg>
      <pc:sldChg chg="addSp modSp modCm">
        <pc:chgData name="Kirstine Dunhill" userId="S::dx935372@reading.ac.uk::12231ee5-9ef5-4002-aca3-c7adfffa2699" providerId="AD" clId="Web-{DC0AF76C-F2DC-E1D7-05FA-8A7A50714A9B}" dt="2026-09-28T10:37:21.794" v="699" actId="20577"/>
        <pc:sldMkLst>
          <pc:docMk/>
          <pc:sldMk cId="0" sldId="258"/>
        </pc:sldMkLst>
        <pc:spChg chg="mod">
          <ac:chgData name="Kirstine Dunhill" userId="S::dx935372@reading.ac.uk::12231ee5-9ef5-4002-aca3-c7adfffa2699" providerId="AD" clId="Web-{DC0AF76C-F2DC-E1D7-05FA-8A7A50714A9B}" dt="2026-09-28T10:30:28.950" v="507" actId="14100"/>
          <ac:spMkLst>
            <pc:docMk/>
            <pc:sldMk cId="0" sldId="258"/>
            <ac:spMk id="6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0:35.653" v="509" actId="14100"/>
          <ac:spMkLst>
            <pc:docMk/>
            <pc:sldMk cId="0" sldId="258"/>
            <ac:spMk id="10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24:32.123" v="207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24:17.544" v="192" actId="14100"/>
          <ac:spMkLst>
            <pc:docMk/>
            <pc:sldMk cId="0" sldId="258"/>
            <ac:spMk id="13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26:19.549" v="239" actId="2057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0:24.215" v="506" actId="14100"/>
          <ac:spMkLst>
            <pc:docMk/>
            <pc:sldMk cId="0" sldId="258"/>
            <ac:spMk id="18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29:13.291" v="463" actId="1076"/>
          <ac:spMkLst>
            <pc:docMk/>
            <pc:sldMk cId="0" sldId="258"/>
            <ac:spMk id="19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1:05.076" v="511" actId="20577"/>
          <ac:spMkLst>
            <pc:docMk/>
            <pc:sldMk cId="0" sldId="258"/>
            <ac:spMk id="20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24:25.107" v="193" actId="1076"/>
          <ac:spMkLst>
            <pc:docMk/>
            <pc:sldMk cId="0" sldId="258"/>
            <ac:spMk id="21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0:32.262" v="508" actId="14100"/>
          <ac:spMkLst>
            <pc:docMk/>
            <pc:sldMk cId="0" sldId="258"/>
            <ac:spMk id="22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28:38.383" v="437" actId="20577"/>
          <ac:spMkLst>
            <pc:docMk/>
            <pc:sldMk cId="0" sldId="258"/>
            <ac:spMk id="25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2:36.299" v="546" actId="20577"/>
          <ac:spMkLst>
            <pc:docMk/>
            <pc:sldMk cId="0" sldId="258"/>
            <ac:spMk id="27" creationId="{00000000-0000-0000-0000-000000000000}"/>
          </ac:spMkLst>
        </pc:spChg>
        <pc:spChg chg="add mod ord">
          <ac:chgData name="Kirstine Dunhill" userId="S::dx935372@reading.ac.uk::12231ee5-9ef5-4002-aca3-c7adfffa2699" providerId="AD" clId="Web-{DC0AF76C-F2DC-E1D7-05FA-8A7A50714A9B}" dt="2026-09-28T10:24:08.122" v="191"/>
          <ac:spMkLst>
            <pc:docMk/>
            <pc:sldMk cId="0" sldId="258"/>
            <ac:spMk id="29" creationId="{55B05641-0230-8B89-9CE0-D941474731CE}"/>
          </ac:spMkLst>
        </pc:spChg>
        <pc:spChg chg="add mod">
          <ac:chgData name="Kirstine Dunhill" userId="S::dx935372@reading.ac.uk::12231ee5-9ef5-4002-aca3-c7adfffa2699" providerId="AD" clId="Web-{DC0AF76C-F2DC-E1D7-05FA-8A7A50714A9B}" dt="2026-09-28T10:23:00.979" v="181" actId="1076"/>
          <ac:spMkLst>
            <pc:docMk/>
            <pc:sldMk cId="0" sldId="258"/>
            <ac:spMk id="30" creationId="{01CA6021-4020-A530-FFEC-00B29E09A2CB}"/>
          </ac:spMkLst>
        </pc:spChg>
        <pc:spChg chg="add mod">
          <ac:chgData name="Kirstine Dunhill" userId="S::dx935372@reading.ac.uk::12231ee5-9ef5-4002-aca3-c7adfffa2699" providerId="AD" clId="Web-{DC0AF76C-F2DC-E1D7-05FA-8A7A50714A9B}" dt="2026-09-28T10:23:33.777" v="188" actId="1076"/>
          <ac:spMkLst>
            <pc:docMk/>
            <pc:sldMk cId="0" sldId="258"/>
            <ac:spMk id="31" creationId="{B7ABDD57-78FD-033C-60FC-BD19A29FF34C}"/>
          </ac:spMkLst>
        </pc:spChg>
        <pc:spChg chg="add mod">
          <ac:chgData name="Kirstine Dunhill" userId="S::dx935372@reading.ac.uk::12231ee5-9ef5-4002-aca3-c7adfffa2699" providerId="AD" clId="Web-{DC0AF76C-F2DC-E1D7-05FA-8A7A50714A9B}" dt="2026-09-28T10:37:21.794" v="699" actId="20577"/>
          <ac:spMkLst>
            <pc:docMk/>
            <pc:sldMk cId="0" sldId="258"/>
            <ac:spMk id="32" creationId="{BB9B249B-F926-0CA4-B462-D55D69D1D04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irstine Dunhill" userId="S::dx935372@reading.ac.uk::12231ee5-9ef5-4002-aca3-c7adfffa2699" providerId="AD" clId="Web-{DC0AF76C-F2DC-E1D7-05FA-8A7A50714A9B}" dt="2026-09-28T10:32:36.299" v="546" actId="20577"/>
              <pc2:cmMkLst xmlns:pc2="http://schemas.microsoft.com/office/powerpoint/2019/9/main/command">
                <pc:docMk/>
                <pc:sldMk cId="0" sldId="258"/>
                <pc2:cmMk id="{61248EFA-7DB1-4847-A40C-934348496422}"/>
              </pc2:cmMkLst>
            </pc226:cmChg>
          </p:ext>
        </pc:extLst>
      </pc:sldChg>
      <pc:sldChg chg="modSp">
        <pc:chgData name="Kirstine Dunhill" userId="S::dx935372@reading.ac.uk::12231ee5-9ef5-4002-aca3-c7adfffa2699" providerId="AD" clId="Web-{DC0AF76C-F2DC-E1D7-05FA-8A7A50714A9B}" dt="2026-09-28T10:36:31.495" v="692" actId="20577"/>
        <pc:sldMkLst>
          <pc:docMk/>
          <pc:sldMk cId="0" sldId="260"/>
        </pc:sldMkLst>
        <pc:spChg chg="mod">
          <ac:chgData name="Kirstine Dunhill" userId="S::dx935372@reading.ac.uk::12231ee5-9ef5-4002-aca3-c7adfffa2699" providerId="AD" clId="Web-{DC0AF76C-F2DC-E1D7-05FA-8A7A50714A9B}" dt="2026-09-28T10:34:03.958" v="572" actId="20577"/>
          <ac:spMkLst>
            <pc:docMk/>
            <pc:sldMk cId="0" sldId="260"/>
            <ac:spMk id="18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5:32.008" v="647" actId="20577"/>
          <ac:spMkLst>
            <pc:docMk/>
            <pc:sldMk cId="0" sldId="260"/>
            <ac:spMk id="29" creationId="{00000000-0000-0000-0000-000000000000}"/>
          </ac:spMkLst>
        </pc:spChg>
        <pc:spChg chg="mod">
          <ac:chgData name="Kirstine Dunhill" userId="S::dx935372@reading.ac.uk::12231ee5-9ef5-4002-aca3-c7adfffa2699" providerId="AD" clId="Web-{DC0AF76C-F2DC-E1D7-05FA-8A7A50714A9B}" dt="2026-09-28T10:36:31.495" v="692" actId="20577"/>
          <ac:spMkLst>
            <pc:docMk/>
            <pc:sldMk cId="0" sldId="260"/>
            <ac:spMk id="30" creationId="{00000000-0000-0000-0000-000000000000}"/>
          </ac:spMkLst>
        </pc:spChg>
      </pc:sldChg>
      <pc:sldChg chg="modSp">
        <pc:chgData name="Kirstine Dunhill" userId="S::dx935372@reading.ac.uk::12231ee5-9ef5-4002-aca3-c7adfffa2699" providerId="AD" clId="Web-{DC0AF76C-F2DC-E1D7-05FA-8A7A50714A9B}" dt="2026-09-28T10:38:42.250" v="703" actId="20577"/>
        <pc:sldMkLst>
          <pc:docMk/>
          <pc:sldMk cId="0" sldId="265"/>
        </pc:sldMkLst>
        <pc:spChg chg="mod">
          <ac:chgData name="Kirstine Dunhill" userId="S::dx935372@reading.ac.uk::12231ee5-9ef5-4002-aca3-c7adfffa2699" providerId="AD" clId="Web-{DC0AF76C-F2DC-E1D7-05FA-8A7A50714A9B}" dt="2026-09-28T10:38:42.250" v="703" actId="20577"/>
          <ac:spMkLst>
            <pc:docMk/>
            <pc:sldMk cId="0" sldId="265"/>
            <ac:spMk id="5" creationId="{00000000-0000-0000-0000-000000000000}"/>
          </ac:spMkLst>
        </pc:spChg>
      </pc:sldChg>
    </pc:docChg>
  </pc:docChgLst>
  <pc:docChgLst>
    <pc:chgData name="Anne-Marie Van Dodeweerd" userId="5e1e86f5-4586-4dd1-bb97-d140751f0cf5" providerId="ADAL" clId="{9E621F29-F230-4E2A-97FE-4DAD450242F8}"/>
    <pc:docChg chg="modSld">
      <pc:chgData name="Anne-Marie Van Dodeweerd" userId="5e1e86f5-4586-4dd1-bb97-d140751f0cf5" providerId="ADAL" clId="{9E621F29-F230-4E2A-97FE-4DAD450242F8}" dt="2026-09-25T13:58:32.042" v="45" actId="20577"/>
      <pc:docMkLst>
        <pc:docMk/>
      </pc:docMkLst>
      <pc:sldChg chg="modSp mod">
        <pc:chgData name="Anne-Marie Van Dodeweerd" userId="5e1e86f5-4586-4dd1-bb97-d140751f0cf5" providerId="ADAL" clId="{9E621F29-F230-4E2A-97FE-4DAD450242F8}" dt="2026-09-25T13:58:32.042" v="45" actId="20577"/>
        <pc:sldMkLst>
          <pc:docMk/>
          <pc:sldMk cId="0" sldId="262"/>
        </pc:sldMkLst>
        <pc:spChg chg="mod">
          <ac:chgData name="Anne-Marie Van Dodeweerd" userId="5e1e86f5-4586-4dd1-bb97-d140751f0cf5" providerId="ADAL" clId="{9E621F29-F230-4E2A-97FE-4DAD450242F8}" dt="2026-09-25T13:58:32.042" v="45" actId="20577"/>
          <ac:spMkLst>
            <pc:docMk/>
            <pc:sldMk cId="0" sldId="262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E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1"/>
            <a:ext cx="12191695" cy="91441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GB">
              <a:solidFill>
                <a:srgbClr val="C00000"/>
              </a:solidFill>
            </a:endParaRPr>
          </a:p>
        </p:txBody>
      </p:sp>
      <p:pic>
        <p:nvPicPr>
          <p:cNvPr id="3" name="Image 0" descr="/mnt/data/im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0" y="6181344"/>
            <a:ext cx="1783080" cy="58521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46C6C-E095-4A9C-9FAC-07B347326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Health and safety information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98D71F-4B9C-48FE-9868-25EE66D2EE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95600" y="2565344"/>
            <a:ext cx="9110800" cy="3960000"/>
          </a:xfrm>
        </p:spPr>
        <p:txBody>
          <a:bodyPr/>
          <a:lstStyle>
            <a:lvl1pPr marL="0" indent="0">
              <a:spcBef>
                <a:spcPts val="0"/>
              </a:spcBef>
              <a:buClr>
                <a:schemeClr val="accent1"/>
              </a:buClr>
              <a:buNone/>
              <a:defRPr/>
            </a:lvl1pPr>
          </a:lstStyle>
          <a:p>
            <a:r>
              <a:rPr lang="en-GB"/>
              <a:t>In the event of an emergency evacuation, </a:t>
            </a:r>
            <a:br>
              <a:rPr lang="en-GB"/>
            </a:br>
            <a:r>
              <a:rPr lang="en-GB"/>
              <a:t>please follow signs to the emergency exits</a:t>
            </a:r>
          </a:p>
          <a:p>
            <a:endParaRPr lang="en-GB"/>
          </a:p>
          <a:p>
            <a:r>
              <a:rPr lang="en-GB"/>
              <a:t>The assembly point is at the front of the building</a:t>
            </a:r>
          </a:p>
          <a:p>
            <a:endParaRPr lang="en-GB"/>
          </a:p>
          <a:p>
            <a:endParaRPr lang="en-GB"/>
          </a:p>
          <a:p>
            <a:r>
              <a:rPr lang="en-GB"/>
              <a:t>Please keep mobile phones on silent</a:t>
            </a:r>
          </a:p>
        </p:txBody>
      </p:sp>
      <p:pic>
        <p:nvPicPr>
          <p:cNvPr id="6" name="Graphic 5" descr="Icon of person exiting a building.">
            <a:extLst>
              <a:ext uri="{FF2B5EF4-FFF2-40B4-BE49-F238E27FC236}">
                <a16:creationId xmlns:a16="http://schemas.microsoft.com/office/drawing/2014/main" id="{01970FDD-7EF9-401F-A609-1D87C0355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1477" y="2633249"/>
            <a:ext cx="1428750" cy="1428750"/>
          </a:xfrm>
          <a:prstGeom prst="rect">
            <a:avLst/>
          </a:prstGeom>
        </p:spPr>
      </p:pic>
      <p:pic>
        <p:nvPicPr>
          <p:cNvPr id="9" name="Picture 8" descr="Icon of a speaker with a red line through it, indicating no sound.">
            <a:extLst>
              <a:ext uri="{FF2B5EF4-FFF2-40B4-BE49-F238E27FC236}">
                <a16:creationId xmlns:a16="http://schemas.microsoft.com/office/drawing/2014/main" id="{84CFAC29-3B3A-4596-819A-74B03EA8E0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4368" y="4349026"/>
            <a:ext cx="1364171" cy="136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4246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1342840"/>
            <a:ext cx="11040000" cy="828000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0704702" y="6345352"/>
            <a:ext cx="901700" cy="252000"/>
          </a:xfrm>
        </p:spPr>
        <p:txBody>
          <a:bodyPr/>
          <a:lstStyle>
            <a:lvl1pPr>
              <a:defRPr/>
            </a:lvl1pPr>
          </a:lstStyle>
          <a:p>
            <a:fld id="{7D9A8A42-CDD3-483B-A525-DE73108F9D7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66400" y="2322040"/>
            <a:ext cx="5184000" cy="39513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108436" y="2322040"/>
            <a:ext cx="5184000" cy="39513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62593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6400" y="2322040"/>
            <a:ext cx="11040000" cy="3960000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704702" y="6345352"/>
            <a:ext cx="901700" cy="252000"/>
          </a:xfrm>
        </p:spPr>
        <p:txBody>
          <a:bodyPr/>
          <a:lstStyle>
            <a:lvl1pPr>
              <a:defRPr/>
            </a:lvl1pPr>
          </a:lstStyle>
          <a:p>
            <a:fld id="{DCF6A46F-80AB-49F3-8C7E-9717ED94545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1342840"/>
            <a:ext cx="11040000" cy="828000"/>
          </a:xfrm>
        </p:spPr>
        <p:txBody>
          <a:bodyPr/>
          <a:lstStyle>
            <a:lvl1pPr>
              <a:defRPr cap="none"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26090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4EF437-B80A-46FE-9D28-9F380F97F65B}"/>
              </a:ext>
            </a:extLst>
          </p:cNvPr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/>
          </a:p>
        </p:txBody>
      </p:sp>
      <p:pic>
        <p:nvPicPr>
          <p:cNvPr id="3" name="Picture 2" descr="Icon of a speaker with a red line through it, indicating no sound.">
            <a:extLst>
              <a:ext uri="{FF2B5EF4-FFF2-40B4-BE49-F238E27FC236}">
                <a16:creationId xmlns:a16="http://schemas.microsoft.com/office/drawing/2014/main" id="{946F1568-F496-4491-BA5E-0E307C4C7E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860" y="4331437"/>
            <a:ext cx="1364171" cy="13641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46C6C-E095-4A9C-9FAC-07B347326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Health and safety information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98D71F-4B9C-48FE-9868-25EE66D2EE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95600" y="2565344"/>
            <a:ext cx="8678752" cy="3960000"/>
          </a:xfrm>
        </p:spPr>
        <p:txBody>
          <a:bodyPr/>
          <a:lstStyle>
            <a:lvl1pPr marL="0" indent="0">
              <a:spcBef>
                <a:spcPts val="0"/>
              </a:spcBef>
              <a:buClr>
                <a:schemeClr val="accent1"/>
              </a:buCl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 the event of an emergency evacuation, </a:t>
            </a:r>
            <a:br>
              <a:rPr lang="en-GB"/>
            </a:br>
            <a:r>
              <a:rPr lang="en-GB"/>
              <a:t>please follow signs to the emergency exits</a:t>
            </a:r>
          </a:p>
          <a:p>
            <a:endParaRPr lang="en-GB"/>
          </a:p>
          <a:p>
            <a:r>
              <a:rPr lang="en-GB"/>
              <a:t>The assembly point is at the front of the building</a:t>
            </a:r>
          </a:p>
          <a:p>
            <a:endParaRPr lang="en-GB"/>
          </a:p>
          <a:p>
            <a:endParaRPr lang="en-GB"/>
          </a:p>
          <a:p>
            <a:r>
              <a:rPr lang="en-GB"/>
              <a:t>Please keep mobile phones on silent</a:t>
            </a:r>
          </a:p>
        </p:txBody>
      </p:sp>
      <p:pic>
        <p:nvPicPr>
          <p:cNvPr id="6" name="Graphic 5" descr="Icon of person exiting a building.">
            <a:extLst>
              <a:ext uri="{FF2B5EF4-FFF2-40B4-BE49-F238E27FC236}">
                <a16:creationId xmlns:a16="http://schemas.microsoft.com/office/drawing/2014/main" id="{01970FDD-7EF9-401F-A609-1D87C03559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477" y="2633249"/>
            <a:ext cx="1428750" cy="1428750"/>
          </a:xfrm>
          <a:prstGeom prst="rect">
            <a:avLst/>
          </a:prstGeom>
        </p:spPr>
      </p:pic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4F5BFD14-BD4E-C397-AA51-7B0E4BE343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10033002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093547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1342840"/>
            <a:ext cx="11040000" cy="828000"/>
          </a:xfrm>
        </p:spPr>
        <p:txBody>
          <a:bodyPr/>
          <a:lstStyle>
            <a:lvl1pPr>
              <a:defRPr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66400" y="2322040"/>
            <a:ext cx="11040000" cy="3960000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704702" y="6345352"/>
            <a:ext cx="9017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CF6A46F-80AB-49F3-8C7E-9717ED945456}" type="slidenum">
              <a:rPr lang="en-GB" altLang="en-US" smtClean="0"/>
              <a:pPr/>
              <a:t>‹#›</a:t>
            </a:fld>
            <a:endParaRPr lang="en-GB" altLang="en-US"/>
          </a:p>
        </p:txBody>
      </p:sp>
      <p:pic>
        <p:nvPicPr>
          <p:cNvPr id="9" name="Picture 55" descr="White version of the University of Reading's logo." title="University of Reading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10033002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389539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6400" y="1342840"/>
            <a:ext cx="11040000" cy="828000"/>
          </a:xfrm>
        </p:spPr>
        <p:txBody>
          <a:bodyPr/>
          <a:lstStyle>
            <a:lvl1pPr>
              <a:defRPr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0704702" y="6345352"/>
            <a:ext cx="9017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9A8A42-CDD3-483B-A525-DE73108F9D72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9" name="Content Placeholder 2"/>
          <p:cNvSpPr>
            <a:spLocks noGrp="1"/>
          </p:cNvSpPr>
          <p:nvPr>
            <p:ph idx="11" hasCustomPrompt="1"/>
          </p:nvPr>
        </p:nvSpPr>
        <p:spPr>
          <a:xfrm>
            <a:off x="566400" y="2322040"/>
            <a:ext cx="5184000" cy="3955050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108436" y="2322040"/>
            <a:ext cx="5184000" cy="3955050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1" name="Picture 55" descr="White version of the University of Reading's logo." title="University of Reading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10033002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94365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7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white cliffs of Dover with the Climate Stripes projected onto them">
            <a:extLst>
              <a:ext uri="{FF2B5EF4-FFF2-40B4-BE49-F238E27FC236}">
                <a16:creationId xmlns:a16="http://schemas.microsoft.com/office/drawing/2014/main" id="{E5E1017F-AA67-215E-6F88-C39DA5DD772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B8FDA2B-7A67-4646-8BB8-7A47E0726D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733F059-F124-4134-BB13-961092B8F6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2028335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Title Slide (Grey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249C694-B15D-4433-9ACA-7613D548E7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F4B02E0-65D0-48F9-9361-E21BC5E82D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55611734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dern building at dusk">
            <a:extLst>
              <a:ext uri="{FF2B5EF4-FFF2-40B4-BE49-F238E27FC236}">
                <a16:creationId xmlns:a16="http://schemas.microsoft.com/office/drawing/2014/main" id="{5C1EFAB9-BA63-17A6-07C9-BCE24E534B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" y="6609"/>
            <a:ext cx="12189070" cy="6856352"/>
          </a:xfrm>
          <a:prstGeom prst="rect">
            <a:avLst/>
          </a:prstGeom>
        </p:spPr>
      </p:pic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B8FDA2B-7A67-4646-8BB8-7A47E0726D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733F059-F124-4134-BB13-961092B8F6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81398954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0D6CF5-80A9-4019-8C0D-A51E786A5B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3" y="2415"/>
            <a:ext cx="12183413" cy="685316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3083" name="Rectangle 11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75A3A0A-597A-4622-AABC-7370C6E534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24AA91-9070-4D60-8677-DD1AC9EB58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7163720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6CAE91-8C3A-2ABD-9464-6001F94F2A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F987B3-8898-421B-A532-D294DC3777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0CB77C-9910-4F9E-B353-28598BE79E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5825931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5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dern building set against a blue sky">
            <a:extLst>
              <a:ext uri="{FF2B5EF4-FFF2-40B4-BE49-F238E27FC236}">
                <a16:creationId xmlns:a16="http://schemas.microsoft.com/office/drawing/2014/main" id="{36B63A4D-C328-FB67-294D-3230B551C7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0"/>
            <a:ext cx="12192000" cy="6858000"/>
          </a:xfrm>
          <a:prstGeom prst="rect">
            <a:avLst/>
          </a:prstGeom>
        </p:spPr>
      </p:pic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B7730-1FF6-484B-A6F2-874BD0187F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DED9CC3-E22A-4A05-9BA5-8BB77162E5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52294570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6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dern building surrounded by grass and trees">
            <a:extLst>
              <a:ext uri="{FF2B5EF4-FFF2-40B4-BE49-F238E27FC236}">
                <a16:creationId xmlns:a16="http://schemas.microsoft.com/office/drawing/2014/main" id="{41616F51-29FC-E6AA-0E43-8C4603ABA6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114300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566400" y="227150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CE51897-ECBC-4BB1-9E86-0A17A1BE21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09698D9-3186-40DA-A870-5188A03DE99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21928486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3_Title Slide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AC6160-AC87-48FB-8355-A0A1BB674F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7"/>
            <a:ext cx="12190336" cy="6857064"/>
          </a:xfrm>
          <a:prstGeom prst="rect">
            <a:avLst/>
          </a:prstGeom>
        </p:spPr>
      </p:pic>
      <p:sp>
        <p:nvSpPr>
          <p:cNvPr id="3083" name="Rectangle 11"/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566400" y="3884672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3084" name="Rectangle 12"/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566400" y="5013176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32" name="Picture 55" descr="White version of the University of Reading's logo." title="University of Reading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0FA314F-6E10-4C01-993C-0186385B6B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9E7A4CD-574A-46A4-A5A3-708A33572F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19197467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747D8F-BB0D-4A1A-9DB9-73EB1AEA1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7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C916625B-841A-497B-A18A-A50ACC4E99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87547F7A-0663-4F69-9DFE-979A58CBEC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3B2AB33E-4257-42AF-8458-2E1393046C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7C50F-14F3-4DE0-87F4-3F41FDBAEB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E94CCC6-53FB-464C-B3B6-9BA62E1DFC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56550093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divi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E23AF-508F-4F1F-97D0-A56AD2469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7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B4DA6276-BCA8-4120-BD15-9E92FEC7F4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30BF208-FB72-402B-B4B0-1E0A558716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10" name="Picture 55">
            <a:extLst>
              <a:ext uri="{FF2B5EF4-FFF2-40B4-BE49-F238E27FC236}">
                <a16:creationId xmlns:a16="http://schemas.microsoft.com/office/drawing/2014/main" id="{E457680A-BA1A-44EB-B426-4878C76EAA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5308226" y="440240"/>
            <a:ext cx="1575546" cy="51296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BAFB4D0-A4CA-494E-9423-66C08F1843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rgbClr val="000000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D39A383-A66F-4531-9D0E-441DD9FD1E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rgbClr val="000000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32783242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Section divi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E23AF-508F-4F1F-97D0-A56AD2469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6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2CF152B0-0BBC-4B56-BCDB-EAB303EDFD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EB18480-E8DC-4AE7-9351-6435ABBC4F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>
            <a:extLst>
              <a:ext uri="{FF2B5EF4-FFF2-40B4-BE49-F238E27FC236}">
                <a16:creationId xmlns:a16="http://schemas.microsoft.com/office/drawing/2014/main" id="{42A462FC-DEB9-448F-B3E8-6AADDC4683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5308226" y="440240"/>
            <a:ext cx="1575546" cy="5129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408DB63-612F-4A37-A9D7-ACFF477381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rgbClr val="000000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6BE2E34-D658-4B1E-9141-0AA814DD67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rgbClr val="000000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56117519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Section divid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2E23AF-508F-4F1F-97D0-A56AD24691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6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2321EA68-5CF3-4C7A-9E13-D33C30F590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46F7D91-3D90-4499-A2B4-FD003CF13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>
            <a:extLst>
              <a:ext uri="{FF2B5EF4-FFF2-40B4-BE49-F238E27FC236}">
                <a16:creationId xmlns:a16="http://schemas.microsoft.com/office/drawing/2014/main" id="{49764F25-298C-4AFA-A3C0-068331F7AB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5308226" y="440240"/>
            <a:ext cx="1575546" cy="5129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2E36750-FBC1-4649-9C2B-EAF8486774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rgbClr val="000000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0DE118-4B1E-49C0-A041-B6F3DC481C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rgbClr val="000000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22623702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Section divi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B7F24-0D94-493A-B90F-5F58E999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3" y="0"/>
            <a:ext cx="12190336" cy="6857064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294372AE-E55A-4868-B42B-3E00FE3679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3C1A8C2A-496B-4CB7-835D-30CB62E979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11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7469BA36-0E14-463D-86F6-AA44886F7D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4818F31-6E9F-4204-B152-1DE0CABBDA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7BC114E-154E-49F0-B240-D15452D002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999511412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divi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B7F24-0D94-493A-B90F-5F58E999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3" y="0"/>
            <a:ext cx="12190337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710E720F-79FB-427B-9852-25AE462BAD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B11F66E-E850-415D-BA7C-88DCBF83DD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68809A90-C0D1-4108-8F02-56F85AFFCE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06BF354-63D9-4CC6-A801-7E1401F09A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BF257D9-7286-4A12-BB8A-BED51FFD46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4334978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Section divi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3B7F24-0D94-493A-B90F-5F58E999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3" y="0"/>
            <a:ext cx="12190336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ED2B8E25-B7C2-4690-BF17-FE87318FB6D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CAFE09EE-31FB-45C3-B934-6D31BCD5F0C8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6B51A69C-D97A-4B4B-9BE6-B5C5402801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18E50AA-5D62-47E9-A680-FD27B8D3B8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008E9C7-7960-4E67-8276-9E981462BF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87149460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3AC93-BF93-4EDD-A5B1-43408068E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7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5CA76728-168D-4CF2-A25F-8931119886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516E834-4019-4AC4-98A7-BE3D43E947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C0AC9F51-7D5B-4046-9BBD-2E3953F32B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4D5B142-18AC-415B-96C4-85D32FBFCC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E20BAFE-FF48-4467-BDA1-FC0F3487B0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270736911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Section 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3AC93-BF93-4EDD-A5B1-43408068E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6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4408D236-814A-4453-A3C2-D55BA82FEC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B8056D91-5363-4620-A6D5-7D6AA297E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DBA9A8DB-3CA0-4AEF-8584-F46BA8E803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50FF088-5F92-44DC-A02C-D64397CEA9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C5C5600-E66A-4713-86E2-C3367C6F63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683824925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Section 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43AC93-BF93-4EDD-A5B1-43408068E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" y="468"/>
            <a:ext cx="12190336" cy="6857064"/>
          </a:xfrm>
          <a:prstGeom prst="rect">
            <a:avLst/>
          </a:prstGeom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C0BDA6B3-64A7-4B40-98A7-192E09CDBF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479376" y="2516520"/>
            <a:ext cx="11040000" cy="919800"/>
          </a:xfrm>
        </p:spPr>
        <p:txBody>
          <a:bodyPr wrap="square"/>
          <a:lstStyle>
            <a:lvl1pPr algn="ctr">
              <a:lnSpc>
                <a:spcPct val="90000"/>
              </a:lnSpc>
              <a:tabLst>
                <a:tab pos="4038600" algn="l"/>
              </a:tabLst>
              <a:defRPr sz="38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title</a:t>
            </a:r>
            <a:endParaRPr lang="en-GB" altLang="en-US" noProof="0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81AF2F91-03D5-4DBB-B2F3-7EFEFBF6A0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479376" y="3645024"/>
            <a:ext cx="11040000" cy="925512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add subtitle</a:t>
            </a:r>
            <a:endParaRPr lang="en-GB" altLang="en-US" noProof="0"/>
          </a:p>
        </p:txBody>
      </p:sp>
      <p:pic>
        <p:nvPicPr>
          <p:cNvPr id="9" name="Picture 55" descr="White version of the University of Reading's logo." title="University of Reading logo">
            <a:extLst>
              <a:ext uri="{FF2B5EF4-FFF2-40B4-BE49-F238E27FC236}">
                <a16:creationId xmlns:a16="http://schemas.microsoft.com/office/drawing/2014/main" id="{6A87A160-191D-408C-BF49-698AE9B64F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308226" y="439662"/>
            <a:ext cx="1575546" cy="51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D17079E-AB6C-46C8-BB12-CF8F3C5CFC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 hasCustomPrompt="1"/>
          </p:nvPr>
        </p:nvSpPr>
        <p:spPr>
          <a:xfrm>
            <a:off x="551384" y="5589239"/>
            <a:ext cx="3456383" cy="830997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Speaker</a:t>
            </a:r>
          </a:p>
          <a:p>
            <a:pPr lvl="0"/>
            <a:r>
              <a:rPr lang="en-US"/>
              <a:t>Role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D3CEA99-7DD7-4625-A6B3-2E45DF3300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 hasCustomPrompt="1"/>
          </p:nvPr>
        </p:nvSpPr>
        <p:spPr>
          <a:xfrm>
            <a:off x="7968208" y="5589239"/>
            <a:ext cx="3551168" cy="830997"/>
          </a:xfrm>
        </p:spPr>
        <p:txBody>
          <a:bodyPr anchor="b"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</a:lstStyle>
          <a:p>
            <a:pPr lvl="0"/>
            <a:r>
              <a:rPr lang="en-US"/>
              <a:t>Event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621366061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AE96E1-FE19-476C-9CF0-3BB4903735D9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566400" y="476672"/>
            <a:ext cx="9130000" cy="5904656"/>
          </a:xfrm>
        </p:spPr>
        <p:txBody>
          <a:bodyPr/>
          <a:lstStyle>
            <a:lvl1pPr>
              <a:buClr>
                <a:schemeClr val="accent1"/>
              </a:buCl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6090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ubtitl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56642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35360" y="5785870"/>
            <a:ext cx="11425269" cy="955498"/>
          </a:xfrm>
        </p:spPr>
        <p:txBody>
          <a:bodyPr wrap="square" anchor="t" anchorCtr="0"/>
          <a:lstStyle>
            <a:lvl1pPr>
              <a:lnSpc>
                <a:spcPct val="80000"/>
              </a:lnSpc>
              <a:defRPr sz="3600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 on up to two lines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109647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Image and subtit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56642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35360" y="5785870"/>
            <a:ext cx="11425269" cy="955498"/>
          </a:xfrm>
        </p:spPr>
        <p:txBody>
          <a:bodyPr wrap="square" anchor="t" anchorCtr="0"/>
          <a:lstStyle>
            <a:lvl1pPr>
              <a:lnSpc>
                <a:spcPct val="80000"/>
              </a:lnSpc>
              <a:defRPr sz="360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 on up to two lines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155413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and sidebar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8127692" cy="68774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8127692" y="0"/>
            <a:ext cx="4060800" cy="6877404"/>
          </a:xfrm>
          <a:prstGeom prst="rect">
            <a:avLst/>
          </a:prstGeom>
          <a:solidFill>
            <a:schemeClr val="tx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400256" y="332656"/>
            <a:ext cx="3456384" cy="1730144"/>
          </a:xfrm>
        </p:spPr>
        <p:txBody>
          <a:bodyPr wrap="square"/>
          <a:lstStyle>
            <a:lvl1pPr>
              <a:lnSpc>
                <a:spcPct val="80000"/>
              </a:lnSpc>
              <a:defRPr sz="3200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8400256" y="2214000"/>
            <a:ext cx="3456384" cy="4383352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745662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Image and sidebar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AE96E1-FE19-476C-9CF0-3BB4903735D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8127692" cy="6877404"/>
          </a:xfrm>
          <a:solidFill>
            <a:schemeClr val="bg1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400256" y="332656"/>
            <a:ext cx="3456384" cy="1730144"/>
          </a:xfrm>
        </p:spPr>
        <p:txBody>
          <a:bodyPr wrap="square"/>
          <a:lstStyle>
            <a:lvl1pPr>
              <a:lnSpc>
                <a:spcPct val="80000"/>
              </a:lnSpc>
              <a:defRPr sz="320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8400256" y="2214000"/>
            <a:ext cx="3456384" cy="4383352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12800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metabl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hidden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1196752"/>
            <a:ext cx="12192000" cy="5661248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35360" y="188640"/>
            <a:ext cx="11425269" cy="955498"/>
          </a:xfrm>
        </p:spPr>
        <p:txBody>
          <a:bodyPr wrap="square" anchor="b" anchorCtr="0"/>
          <a:lstStyle>
            <a:lvl1pPr>
              <a:lnSpc>
                <a:spcPct val="80000"/>
              </a:lnSpc>
              <a:defRPr sz="36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Timetable (suggest three columns – event, location, time)</a:t>
            </a:r>
            <a:endParaRPr lang="en-GB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335360" y="1484784"/>
            <a:ext cx="11425269" cy="5134186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48711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metab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96752"/>
            <a:ext cx="12192000" cy="5661248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35361" y="188640"/>
            <a:ext cx="9361039" cy="955498"/>
          </a:xfrm>
        </p:spPr>
        <p:txBody>
          <a:bodyPr wrap="square" anchor="b" anchorCtr="0"/>
          <a:lstStyle>
            <a:lvl1pPr>
              <a:lnSpc>
                <a:spcPct val="80000"/>
              </a:lnSpc>
              <a:defRPr sz="36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Timetable (suggest three columns – event, location, time)</a:t>
            </a:r>
            <a:endParaRPr lang="en-GB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335360" y="1484784"/>
            <a:ext cx="11425269" cy="5134186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564492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and 1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87C9C-ADEF-283A-E50F-9E3BB91975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0287" y="1053953"/>
            <a:ext cx="4990077" cy="130132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EDEF3D2-C44F-367C-A67D-6B744B1DEDD6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698914" y="3186545"/>
            <a:ext cx="4990077" cy="30295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285750" indent="-285750">
              <a:buClr>
                <a:srgbClr val="3A79A6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3A79A6"/>
              </a:buClr>
              <a:buFont typeface="Arial" panose="020B0604020202020204" pitchFamily="34" charset="0"/>
              <a:buChar char="•"/>
              <a:defRPr/>
            </a:lvl2pPr>
            <a:lvl3pPr marL="1200150" indent="-285750" algn="l">
              <a:buClr>
                <a:srgbClr val="3A79A6"/>
              </a:buClr>
              <a:buFont typeface="Arial" panose="020B0604020202020204" pitchFamily="34" charset="0"/>
              <a:buChar char="•"/>
              <a:defRPr/>
            </a:lvl3pPr>
            <a:lvl4pPr marL="1657350" indent="-285750" algn="l">
              <a:buClr>
                <a:srgbClr val="3A79A6"/>
              </a:buClr>
              <a:buFont typeface="Arial" panose="020B0604020202020204" pitchFamily="34" charset="0"/>
              <a:buChar char="•"/>
              <a:defRPr/>
            </a:lvl4pPr>
            <a:lvl5pPr marL="2114550" indent="-285750" algn="l">
              <a:buClr>
                <a:srgbClr val="3A79A6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3096F9-1959-02D1-B724-C8580A4229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799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zh-TW" alt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900CE6D-D127-6D60-A33D-6BEA03694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0113" y="2492375"/>
            <a:ext cx="5012187" cy="484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rgbClr val="3A79A6"/>
                </a:solidFill>
              </a:defRPr>
            </a:lvl1pPr>
            <a:lvl2pPr marL="457200" indent="0">
              <a:buFontTx/>
              <a:buNone/>
              <a:defRPr>
                <a:solidFill>
                  <a:srgbClr val="3A79A6"/>
                </a:solidFill>
              </a:defRPr>
            </a:lvl2pPr>
            <a:lvl3pPr marL="914400" indent="0">
              <a:buFontTx/>
              <a:buNone/>
              <a:defRPr>
                <a:solidFill>
                  <a:srgbClr val="3A79A6"/>
                </a:solidFill>
              </a:defRPr>
            </a:lvl3pPr>
            <a:lvl4pPr marL="1371600" indent="0">
              <a:buFontTx/>
              <a:buNone/>
              <a:defRPr>
                <a:solidFill>
                  <a:srgbClr val="3A79A6"/>
                </a:solidFill>
              </a:defRPr>
            </a:lvl4pPr>
            <a:lvl5pPr marL="1828800" indent="0">
              <a:buFontTx/>
              <a:buNone/>
              <a:defRPr>
                <a:solidFill>
                  <a:srgbClr val="3A79A6"/>
                </a:solidFill>
              </a:defRPr>
            </a:lvl5pPr>
          </a:lstStyle>
          <a:p>
            <a:pPr lvl="0"/>
            <a:r>
              <a:rPr lang="en-US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246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32" Type="http://schemas.openxmlformats.org/officeDocument/2006/relationships/slideLayout" Target="../slideLayouts/slideLayout34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33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2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" name="Picture 55" descr="Colour version of the University of Reading's logo." title="University of Reading logo"/>
          <p:cNvPicPr>
            <a:picLocks noChangeAspect="1" noChangeArrowheads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10033002" y="438150"/>
            <a:ext cx="1560195" cy="5109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66400" y="1342840"/>
            <a:ext cx="11040000" cy="8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add title</a:t>
            </a:r>
            <a:endParaRPr lang="en-GB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400" y="2322040"/>
            <a:ext cx="1104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04702" y="6345352"/>
            <a:ext cx="9017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C01B32-D1A0-401C-8867-70456BBB1E8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160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1" r:id="rId30"/>
    <p:sldLayoutId id="2147483682" r:id="rId31"/>
    <p:sldLayoutId id="2147483683" r:id="rId32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800" b="0" cap="none" baseline="0">
          <a:solidFill>
            <a:schemeClr val="accent1"/>
          </a:solidFill>
          <a:latin typeface="Arial Bold" panose="020B0704020202020204" pitchFamily="34" charset="0"/>
          <a:ea typeface="+mj-ea"/>
          <a:cs typeface="Arial Bold" panose="020B07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n-lt"/>
        </a:defRPr>
      </a:lvl9pPr>
    </p:titleStyle>
    <p:bodyStyle>
      <a:lvl1pPr marL="18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Tx/>
        <a:buFont typeface="Arial" charset="0"/>
        <a:buChar char="•"/>
        <a:tabLst/>
        <a:defRPr sz="24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rgbClr val="63656A"/>
        </a:buClr>
        <a:buSzTx/>
        <a:buFont typeface="Effra" panose="020B0603020203020204" pitchFamily="34" charset="0"/>
        <a:buChar char="•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90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Effra" panose="020B0603020203020204" pitchFamily="34" charset="0"/>
        <a:buChar char="•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26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Effra" panose="020B0603020203020204" pitchFamily="34" charset="0"/>
        <a:buChar char="&gt;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620000" marR="0" indent="-1800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Effra" panose="020B0603020203020204" pitchFamily="34" charset="0"/>
        <a:buChar char="-"/>
        <a:tabLst/>
        <a:defRPr sz="2400" baseline="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110000"/>
        </a:lnSpc>
        <a:spcBef>
          <a:spcPct val="10000"/>
        </a:spcBef>
        <a:spcAft>
          <a:spcPct val="0"/>
        </a:spcAft>
        <a:buClr>
          <a:schemeClr val="tx2"/>
        </a:buClr>
        <a:buFont typeface="Effra" pitchFamily="2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ding.ac.uk/research-innovation-hub/research-strategy-and-planning/pure-information-and-guidanc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49603-4A18-B1BC-BAD2-CCF2F3BA82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/>
              <a:t>Introducing PURE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C5899-07FC-6DF6-429D-1159D79A04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/>
              <a:t>A new way to manage, connect and showcase research at Reading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24229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PURE at Reading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One research information system. Internal value now, external visibility next</a:t>
            </a:r>
            <a:r>
              <a:rPr lang="en-US" sz="1350">
                <a:solidFill>
                  <a:srgbClr val="5D5D5D"/>
                </a:solidFill>
              </a:rPr>
              <a:t>.</a:t>
            </a:r>
            <a:endParaRPr lang="en-US" sz="1350"/>
          </a:p>
        </p:txBody>
      </p:sp>
      <p:sp>
        <p:nvSpPr>
          <p:cNvPr id="4" name="Shape 2"/>
          <p:cNvSpPr/>
          <p:nvPr/>
        </p:nvSpPr>
        <p:spPr>
          <a:xfrm>
            <a:off x="10561320" y="438912"/>
            <a:ext cx="960120" cy="27432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607040" y="502920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WHAT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417320"/>
            <a:ext cx="3429000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40080" y="1417320"/>
            <a:ext cx="64008" cy="1143000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GB">
              <a:solidFill>
                <a:srgbClr val="990000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85953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Research information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859536" y="2039112"/>
            <a:ext cx="3209544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Research, researchers, outputs and activity pulled together into a consistent source of information.</a:t>
            </a:r>
            <a:endParaRPr lang="en-US" sz="1130"/>
          </a:p>
        </p:txBody>
      </p:sp>
      <p:sp>
        <p:nvSpPr>
          <p:cNvPr id="10" name="Shape 8"/>
          <p:cNvSpPr/>
          <p:nvPr/>
        </p:nvSpPr>
        <p:spPr>
          <a:xfrm>
            <a:off x="4370832" y="1417320"/>
            <a:ext cx="3429000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370832" y="1417320"/>
            <a:ext cx="64008" cy="1143000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590288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Research processes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4590288" y="2039112"/>
            <a:ext cx="30175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>
                <a:solidFill>
                  <a:srgbClr val="262626"/>
                </a:solidFill>
              </a:rPr>
              <a:t>Supports outputs, profiles, reporting, REF preparation,  staff recognition.</a:t>
            </a:r>
            <a:endParaRPr lang="en-US" sz="1100"/>
          </a:p>
        </p:txBody>
      </p:sp>
      <p:sp>
        <p:nvSpPr>
          <p:cNvPr id="14" name="Shape 12"/>
          <p:cNvSpPr/>
          <p:nvPr/>
        </p:nvSpPr>
        <p:spPr>
          <a:xfrm>
            <a:off x="8101584" y="1417320"/>
            <a:ext cx="3429000" cy="1143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101584" y="1417320"/>
            <a:ext cx="64008" cy="1143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321040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Research visibility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8321040" y="2039112"/>
            <a:ext cx="30175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Creates the foundation for a public-facing PURE Portal, greater discoverability and reputation.</a:t>
            </a:r>
            <a:endParaRPr lang="en-US" sz="1130"/>
          </a:p>
        </p:txBody>
      </p:sp>
      <p:sp>
        <p:nvSpPr>
          <p:cNvPr id="18" name="Shape 16"/>
          <p:cNvSpPr/>
          <p:nvPr/>
        </p:nvSpPr>
        <p:spPr>
          <a:xfrm>
            <a:off x="914400" y="3063240"/>
            <a:ext cx="4892040" cy="1188720"/>
          </a:xfrm>
          <a:prstGeom prst="roundRect">
            <a:avLst>
              <a:gd name="adj" fmla="val 3077"/>
            </a:avLst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88720" y="3310128"/>
            <a:ext cx="4343400" cy="27432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chemeClr val="bg1"/>
                </a:solidFill>
              </a:rPr>
              <a:t>WITHIN THE UNIVERSITY</a:t>
            </a:r>
            <a:endParaRPr lang="en-US" sz="1700">
              <a:solidFill>
                <a:schemeClr val="bg1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78431" y="3703320"/>
            <a:ext cx="4453689" cy="268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50">
                <a:solidFill>
                  <a:schemeClr val="bg1"/>
                </a:solidFill>
              </a:rPr>
              <a:t>Individuals able to manage and link research information </a:t>
            </a:r>
            <a:r>
              <a:rPr lang="en-US" sz="1250" dirty="0">
                <a:solidFill>
                  <a:schemeClr val="bg1"/>
                </a:solidFill>
              </a:rPr>
              <a:t>in a single place.  Establishment of related </a:t>
            </a:r>
            <a:r>
              <a:rPr lang="en-US" sz="1250">
                <a:solidFill>
                  <a:schemeClr val="bg1"/>
                </a:solidFill>
              </a:rPr>
              <a:t> processes</a:t>
            </a:r>
            <a:endParaRPr lang="en-US" sz="1250" dirty="0">
              <a:solidFill>
                <a:schemeClr val="bg1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355080" y="3063240"/>
            <a:ext cx="4892040" cy="1188720"/>
          </a:xfrm>
          <a:prstGeom prst="roundRect">
            <a:avLst>
              <a:gd name="adj" fmla="val 3077"/>
            </a:avLst>
          </a:prstGeom>
          <a:solidFill>
            <a:schemeClr val="accent1">
              <a:lumMod val="50000"/>
            </a:schemeClr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6629400" y="3310128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</a:rPr>
              <a:t>EXTERNALLY</a:t>
            </a:r>
            <a:endParaRPr lang="en-US" sz="1700"/>
          </a:p>
        </p:txBody>
      </p:sp>
      <p:sp>
        <p:nvSpPr>
          <p:cNvPr id="23" name="Text 21"/>
          <p:cNvSpPr/>
          <p:nvPr/>
        </p:nvSpPr>
        <p:spPr>
          <a:xfrm>
            <a:off x="6629400" y="3703320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50">
                <a:solidFill>
                  <a:srgbClr val="EAF2F1"/>
                </a:solidFill>
              </a:rPr>
              <a:t>Individuals and teams understand how to showcase research and expertise via the Portal and the benefits of being proactive.</a:t>
            </a:r>
          </a:p>
        </p:txBody>
      </p:sp>
      <p:sp>
        <p:nvSpPr>
          <p:cNvPr id="24" name="Text 22"/>
          <p:cNvSpPr/>
          <p:nvPr/>
        </p:nvSpPr>
        <p:spPr>
          <a:xfrm>
            <a:off x="1371600" y="4983480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002060"/>
                </a:solidFill>
              </a:rPr>
              <a:t>Widely used across the research sector: 500+ institutions in 50+ countries</a:t>
            </a:r>
            <a:endParaRPr lang="en-US" sz="2000">
              <a:solidFill>
                <a:srgbClr val="002060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9" name="Shape 8">
            <a:extLst>
              <a:ext uri="{FF2B5EF4-FFF2-40B4-BE49-F238E27FC236}">
                <a16:creationId xmlns:a16="http://schemas.microsoft.com/office/drawing/2014/main" id="{55B05641-0230-8B89-9CE0-D941474731CE}"/>
              </a:ext>
            </a:extLst>
          </p:cNvPr>
          <p:cNvSpPr/>
          <p:nvPr/>
        </p:nvSpPr>
        <p:spPr>
          <a:xfrm>
            <a:off x="8372939" y="3297788"/>
            <a:ext cx="3456432" cy="1481328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Why PURE?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Making our research information work harder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10561320" y="438912"/>
            <a:ext cx="960120" cy="27432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607040" y="502920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WHY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65232" y="1424184"/>
            <a:ext cx="3586865" cy="1481328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58368" y="1417320"/>
            <a:ext cx="64008" cy="1481328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877824" y="1600200"/>
            <a:ext cx="3044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Reduce duplication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877824" y="2039112"/>
            <a:ext cx="3044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Bring information currently held across different sources together.</a:t>
            </a:r>
            <a:endParaRPr lang="en-US" sz="1130"/>
          </a:p>
        </p:txBody>
      </p:sp>
      <p:sp>
        <p:nvSpPr>
          <p:cNvPr id="10" name="Shape 8"/>
          <p:cNvSpPr/>
          <p:nvPr/>
        </p:nvSpPr>
        <p:spPr>
          <a:xfrm>
            <a:off x="4480560" y="3284058"/>
            <a:ext cx="3607459" cy="1481328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487142" y="3298001"/>
            <a:ext cx="64008" cy="1481328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700016" y="3466938"/>
            <a:ext cx="3044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>
                <a:solidFill>
                  <a:srgbClr val="10194D"/>
                </a:solidFill>
              </a:rPr>
              <a:t>Support collaboration</a:t>
            </a:r>
          </a:p>
        </p:txBody>
      </p:sp>
      <p:sp>
        <p:nvSpPr>
          <p:cNvPr id="13" name="Text 11"/>
          <p:cNvSpPr/>
          <p:nvPr/>
        </p:nvSpPr>
        <p:spPr>
          <a:xfrm>
            <a:off x="8523747" y="3768553"/>
            <a:ext cx="3141059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>
                <a:solidFill>
                  <a:srgbClr val="262626"/>
                </a:solidFill>
              </a:rPr>
              <a:t>Make research, expertise and achievements easier to discover.</a:t>
            </a:r>
            <a:endParaRPr lang="en-US" sz="1100"/>
          </a:p>
        </p:txBody>
      </p:sp>
      <p:sp>
        <p:nvSpPr>
          <p:cNvPr id="14" name="Shape 12"/>
          <p:cNvSpPr/>
          <p:nvPr/>
        </p:nvSpPr>
        <p:spPr>
          <a:xfrm>
            <a:off x="8302752" y="1417320"/>
            <a:ext cx="3456432" cy="1481328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302752" y="1417320"/>
            <a:ext cx="64008" cy="1481328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522208" y="1600200"/>
            <a:ext cx="3044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Support researchers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8522208" y="2039112"/>
            <a:ext cx="3044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>
                <a:solidFill>
                  <a:srgbClr val="262626"/>
                </a:solidFill>
              </a:rPr>
              <a:t>Create a richer record of research activity and achievements that can supports staff recognition.</a:t>
            </a:r>
            <a:endParaRPr lang="en-US" sz="1100"/>
          </a:p>
        </p:txBody>
      </p:sp>
      <p:sp>
        <p:nvSpPr>
          <p:cNvPr id="18" name="Shape 16"/>
          <p:cNvSpPr/>
          <p:nvPr/>
        </p:nvSpPr>
        <p:spPr>
          <a:xfrm>
            <a:off x="672097" y="3291840"/>
            <a:ext cx="3593730" cy="1488192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658368" y="3291840"/>
            <a:ext cx="64008" cy="1481328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836634" y="3474720"/>
            <a:ext cx="3456844" cy="278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b="1">
                <a:solidFill>
                  <a:srgbClr val="10194D"/>
                </a:solidFill>
              </a:rPr>
              <a:t>Celebrate diverse research activity</a:t>
            </a:r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1554" y="3893037"/>
            <a:ext cx="3044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Help people identify expertise and make new connections.</a:t>
            </a:r>
            <a:endParaRPr lang="en-US" sz="1130"/>
          </a:p>
        </p:txBody>
      </p:sp>
      <p:sp>
        <p:nvSpPr>
          <p:cNvPr id="22" name="Shape 20"/>
          <p:cNvSpPr/>
          <p:nvPr/>
        </p:nvSpPr>
        <p:spPr>
          <a:xfrm>
            <a:off x="4478150" y="1419665"/>
            <a:ext cx="3614324" cy="1481328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4471286" y="1426529"/>
            <a:ext cx="64008" cy="1481328"/>
          </a:xfrm>
          <a:prstGeom prst="rect">
            <a:avLst/>
          </a:prstGeom>
          <a:solidFill>
            <a:srgbClr val="990000"/>
          </a:solidFill>
          <a:ln w="12700">
            <a:solidFill>
              <a:srgbClr val="99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4690742" y="1609409"/>
            <a:ext cx="3044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Improve research management</a:t>
            </a:r>
            <a:endParaRPr lang="en-US" sz="1500"/>
          </a:p>
        </p:txBody>
      </p:sp>
      <p:sp>
        <p:nvSpPr>
          <p:cNvPr id="25" name="Text 23"/>
          <p:cNvSpPr/>
          <p:nvPr/>
        </p:nvSpPr>
        <p:spPr>
          <a:xfrm>
            <a:off x="4690742" y="2048321"/>
            <a:ext cx="3044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>
                <a:solidFill>
                  <a:srgbClr val="262626"/>
                </a:solidFill>
              </a:rPr>
              <a:t>Provide more consistent information for reporting and planning activities, including REF</a:t>
            </a:r>
            <a:endParaRPr lang="en-US" sz="1100"/>
          </a:p>
        </p:txBody>
      </p:sp>
      <p:sp>
        <p:nvSpPr>
          <p:cNvPr id="26" name="Shape 24"/>
          <p:cNvSpPr/>
          <p:nvPr/>
        </p:nvSpPr>
        <p:spPr>
          <a:xfrm>
            <a:off x="658368" y="5148332"/>
            <a:ext cx="7278624" cy="1006034"/>
          </a:xfrm>
          <a:prstGeom prst="roundRect">
            <a:avLst>
              <a:gd name="adj" fmla="val 5882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886967" y="5349500"/>
            <a:ext cx="680289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b="1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</a:rPr>
              <a:t>NOT SIMPLY A NEW SYSTEM</a:t>
            </a:r>
          </a:p>
          <a:p>
            <a:pPr algn="ctr"/>
            <a:r>
              <a:rPr lang="en-US" b="1">
                <a:solidFill>
                  <a:srgbClr val="FFFFFF"/>
                </a:solidFill>
              </a:rPr>
              <a:t> </a:t>
            </a:r>
            <a:r>
              <a:rPr lang="en-US" sz="1400">
                <a:solidFill>
                  <a:srgbClr val="FFFFFF"/>
                </a:solidFill>
              </a:rPr>
              <a:t>Better use of the research information we already have and ability to showcase new</a:t>
            </a:r>
            <a:r>
              <a:rPr lang="en-US" b="1">
                <a:solidFill>
                  <a:srgbClr val="FFFFFF"/>
                </a:solidFill>
              </a:rPr>
              <a:t>.</a:t>
            </a:r>
            <a:endParaRPr lang="en-US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01CA6021-4020-A530-FFEC-00B29E09A2CB}"/>
              </a:ext>
            </a:extLst>
          </p:cNvPr>
          <p:cNvSpPr/>
          <p:nvPr/>
        </p:nvSpPr>
        <p:spPr>
          <a:xfrm>
            <a:off x="8304007" y="3298001"/>
            <a:ext cx="64008" cy="1481328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B7ABDD57-78FD-033C-60FC-BD19A29FF34C}"/>
              </a:ext>
            </a:extLst>
          </p:cNvPr>
          <p:cNvSpPr/>
          <p:nvPr/>
        </p:nvSpPr>
        <p:spPr>
          <a:xfrm>
            <a:off x="8510016" y="3425749"/>
            <a:ext cx="3044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Improve visibility</a:t>
            </a:r>
            <a:endParaRPr lang="en-US" sz="1500"/>
          </a:p>
        </p:txBody>
      </p:sp>
      <p:sp>
        <p:nvSpPr>
          <p:cNvPr id="32" name="Text 19">
            <a:extLst>
              <a:ext uri="{FF2B5EF4-FFF2-40B4-BE49-F238E27FC236}">
                <a16:creationId xmlns:a16="http://schemas.microsoft.com/office/drawing/2014/main" id="{BB9B249B-F926-0CA4-B462-D55D69D1D041}"/>
              </a:ext>
            </a:extLst>
          </p:cNvPr>
          <p:cNvSpPr/>
          <p:nvPr/>
        </p:nvSpPr>
        <p:spPr>
          <a:xfrm>
            <a:off x="864094" y="3893037"/>
            <a:ext cx="3044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>
                <a:solidFill>
                  <a:srgbClr val="262626"/>
                </a:solidFill>
              </a:rPr>
              <a:t>Ability to systematically record  a more diverse range of activity such  as events, press and media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Bringing research information together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PURE will draw together information from University systems and external research services.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594360" y="1481328"/>
            <a:ext cx="3154680" cy="3566160"/>
          </a:xfrm>
          <a:prstGeom prst="roundRect">
            <a:avLst>
              <a:gd name="adj" fmla="val 1159"/>
            </a:avLst>
          </a:prstGeom>
          <a:solidFill>
            <a:srgbClr val="FFFFFF"/>
          </a:solidFill>
          <a:ln w="12700">
            <a:solidFill>
              <a:srgbClr val="D6D0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594360" y="1481328"/>
            <a:ext cx="64008" cy="3566160"/>
          </a:xfrm>
          <a:prstGeom prst="rect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795528" y="164592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University systems</a:t>
            </a:r>
            <a:endParaRPr lang="en-US" sz="1500"/>
          </a:p>
        </p:txBody>
      </p:sp>
      <p:sp>
        <p:nvSpPr>
          <p:cNvPr id="7" name="Text 5"/>
          <p:cNvSpPr/>
          <p:nvPr/>
        </p:nvSpPr>
        <p:spPr>
          <a:xfrm>
            <a:off x="813816" y="2103120"/>
            <a:ext cx="2724912" cy="2788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iTrent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Staff information</a:t>
            </a:r>
            <a:endParaRPr lang="en-US" sz="1070"/>
          </a:p>
          <a:p>
            <a:pPr marL="0" indent="0">
              <a:buNone/>
            </a:pP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RISIS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Research student information</a:t>
            </a:r>
            <a:endParaRPr lang="en-US" sz="1070"/>
          </a:p>
          <a:p>
            <a:pPr marL="0" indent="0">
              <a:buNone/>
            </a:pP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CentAUR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Historic publications and outputs</a:t>
            </a:r>
            <a:endParaRPr lang="en-US" sz="1070"/>
          </a:p>
          <a:p>
            <a:pPr marL="0" indent="0">
              <a:buNone/>
            </a:pP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Worktribe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Research applications and awards*</a:t>
            </a:r>
            <a:endParaRPr lang="en-US" sz="1070"/>
          </a:p>
        </p:txBody>
      </p:sp>
      <p:sp>
        <p:nvSpPr>
          <p:cNvPr id="8" name="Shape 6"/>
          <p:cNvSpPr/>
          <p:nvPr/>
        </p:nvSpPr>
        <p:spPr>
          <a:xfrm>
            <a:off x="3904488" y="2788920"/>
            <a:ext cx="594360" cy="685800"/>
          </a:xfrm>
          <a:prstGeom prst="chevron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563618" y="1645920"/>
            <a:ext cx="3108960" cy="3154680"/>
          </a:xfrm>
          <a:prstGeom prst="roundRect">
            <a:avLst>
              <a:gd name="adj" fmla="val 1471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10194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956048" y="20574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>
                <a:solidFill>
                  <a:srgbClr val="002060"/>
                </a:solidFill>
              </a:rPr>
              <a:t>PURE</a:t>
            </a:r>
            <a:endParaRPr lang="en-US" sz="2900">
              <a:solidFill>
                <a:srgbClr val="00206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5074920" y="2743200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02060"/>
                </a:solidFill>
              </a:rPr>
              <a:t>Connect</a:t>
            </a:r>
            <a:endParaRPr lang="en-US" sz="190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1900" b="1">
                <a:solidFill>
                  <a:srgbClr val="002060"/>
                </a:solidFill>
              </a:rPr>
              <a:t>Manage</a:t>
            </a:r>
            <a:endParaRPr lang="en-US" sz="190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1900" b="1">
                <a:solidFill>
                  <a:srgbClr val="002060"/>
                </a:solidFill>
              </a:rPr>
              <a:t>Enhance</a:t>
            </a:r>
            <a:endParaRPr lang="en-US" sz="1900">
              <a:solidFill>
                <a:srgbClr val="002060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4910328" y="3968496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>
                <a:solidFill>
                  <a:srgbClr val="002060"/>
                </a:solidFill>
              </a:rPr>
              <a:t>Profiles • outputs • expertise</a:t>
            </a:r>
          </a:p>
          <a:p>
            <a:pPr marL="0" indent="0" algn="ctr">
              <a:buNone/>
            </a:pPr>
            <a:r>
              <a:rPr lang="en-US" sz="1100">
                <a:solidFill>
                  <a:srgbClr val="002060"/>
                </a:solidFill>
              </a:rPr>
              <a:t>activity • reporting • REF</a:t>
            </a:r>
          </a:p>
        </p:txBody>
      </p:sp>
      <p:sp>
        <p:nvSpPr>
          <p:cNvPr id="13" name="Shape 11"/>
          <p:cNvSpPr/>
          <p:nvPr/>
        </p:nvSpPr>
        <p:spPr>
          <a:xfrm rot="10800000">
            <a:off x="7772400" y="2788920"/>
            <a:ext cx="594360" cy="685800"/>
          </a:xfrm>
          <a:prstGeom prst="chevron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8412480" y="1481328"/>
            <a:ext cx="3154680" cy="3566160"/>
          </a:xfrm>
          <a:prstGeom prst="roundRect">
            <a:avLst>
              <a:gd name="adj" fmla="val 1159"/>
            </a:avLst>
          </a:prstGeom>
          <a:solidFill>
            <a:srgbClr val="FFFFFF"/>
          </a:solidFill>
          <a:ln w="12700">
            <a:solidFill>
              <a:srgbClr val="D6D0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412480" y="1481328"/>
            <a:ext cx="64008" cy="3566160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613648" y="164592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External research services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8631936" y="2103120"/>
            <a:ext cx="2724912" cy="2788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Publications &amp; citations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Scopus • Web of Science • ORCID • Crossref</a:t>
            </a:r>
            <a:endParaRPr lang="en-US" sz="1070"/>
          </a:p>
          <a:p>
            <a:pPr marL="0" indent="0">
              <a:buNone/>
            </a:pP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Datasets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DataCite</a:t>
            </a:r>
            <a:endParaRPr lang="en-US" sz="1070"/>
          </a:p>
          <a:p>
            <a:pPr marL="0" indent="0">
              <a:buNone/>
            </a:pP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Reach &amp; engagement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Newsflo • Altmetric • PlumX</a:t>
            </a:r>
            <a:endParaRPr lang="en-US" sz="1070"/>
          </a:p>
          <a:p>
            <a:pPr marL="0" indent="0">
              <a:buNone/>
            </a:pP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Research intelligence / other</a:t>
            </a:r>
            <a:endParaRPr lang="en-US" sz="1070"/>
          </a:p>
          <a:p>
            <a:pPr marL="0" indent="0">
              <a:buNone/>
            </a:pPr>
            <a:r>
              <a:rPr lang="en-US" sz="1070">
                <a:solidFill>
                  <a:srgbClr val="262626"/>
                </a:solidFill>
              </a:rPr>
              <a:t>SciVal • Espacenet</a:t>
            </a:r>
            <a:endParaRPr lang="en-US" sz="1070"/>
          </a:p>
        </p:txBody>
      </p:sp>
      <p:sp>
        <p:nvSpPr>
          <p:cNvPr id="18" name="Shape 16"/>
          <p:cNvSpPr/>
          <p:nvPr/>
        </p:nvSpPr>
        <p:spPr>
          <a:xfrm>
            <a:off x="594360" y="5358384"/>
            <a:ext cx="7040880" cy="795528"/>
          </a:xfrm>
          <a:prstGeom prst="roundRect">
            <a:avLst>
              <a:gd name="adj" fmla="val 6154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19" name="Text 17"/>
          <p:cNvSpPr/>
          <p:nvPr/>
        </p:nvSpPr>
        <p:spPr>
          <a:xfrm>
            <a:off x="-708152" y="5641848"/>
            <a:ext cx="9601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>
                <a:solidFill>
                  <a:schemeClr val="bg1"/>
                </a:solidFill>
              </a:rPr>
              <a:t>LESS INFORMATION TO RECREATE</a:t>
            </a:r>
          </a:p>
          <a:p>
            <a:pPr marL="0" indent="0" algn="ctr">
              <a:buNone/>
            </a:pPr>
            <a:r>
              <a:rPr lang="en-US" sz="1400">
                <a:solidFill>
                  <a:schemeClr val="bg1"/>
                </a:solidFill>
              </a:rPr>
              <a:t>A strong starting point for reviewing, checking and enhancing profiles</a:t>
            </a:r>
          </a:p>
        </p:txBody>
      </p:sp>
      <p:sp>
        <p:nvSpPr>
          <p:cNvPr id="20" name="Text 18"/>
          <p:cNvSpPr/>
          <p:nvPr/>
        </p:nvSpPr>
        <p:spPr>
          <a:xfrm>
            <a:off x="695706" y="6373368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50" err="1">
                <a:solidFill>
                  <a:srgbClr val="5D5D5D"/>
                </a:solidFill>
              </a:rPr>
              <a:t>Worktribe</a:t>
            </a:r>
            <a:r>
              <a:rPr lang="en-US" sz="850">
                <a:solidFill>
                  <a:srgbClr val="5D5D5D"/>
                </a:solidFill>
              </a:rPr>
              <a:t> integration will be introduced as the relevant functionality is implemented.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850">
                <a:solidFill>
                  <a:srgbClr val="5D5D5D"/>
                </a:solidFill>
              </a:rPr>
              <a:t>External integrations will be introduced progressively and will not all be available at initial go-live.</a:t>
            </a:r>
            <a:endParaRPr lang="en-US" sz="8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C65C2C02-479B-FB14-6020-5FEA7F72242A}"/>
              </a:ext>
            </a:extLst>
          </p:cNvPr>
          <p:cNvSpPr/>
          <p:nvPr/>
        </p:nvSpPr>
        <p:spPr>
          <a:xfrm>
            <a:off x="10384971" y="438912"/>
            <a:ext cx="1246197" cy="30000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301E754F-A9E9-ABFE-2755-C6D6CE33C638}"/>
              </a:ext>
            </a:extLst>
          </p:cNvPr>
          <p:cNvSpPr/>
          <p:nvPr/>
        </p:nvSpPr>
        <p:spPr>
          <a:xfrm>
            <a:off x="10384971" y="548640"/>
            <a:ext cx="1246197" cy="6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SYSTEMS</a:t>
            </a:r>
            <a:endParaRPr lang="en-US" sz="2000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What will PURE mean for researchers?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Much of the information will already be there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10561320" y="438912"/>
            <a:ext cx="1069848" cy="27432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607040" y="502920"/>
            <a:ext cx="10241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PEOPLE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594360" y="1485900"/>
            <a:ext cx="2788920" cy="4434840"/>
          </a:xfrm>
          <a:prstGeom prst="roundRect">
            <a:avLst>
              <a:gd name="adj" fmla="val 1311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87552" y="1915668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>
                <a:solidFill>
                  <a:srgbClr val="FFFFFF"/>
                </a:solidFill>
              </a:rPr>
              <a:t>ONE STEP</a:t>
            </a:r>
            <a:endParaRPr lang="en-US" sz="2700"/>
          </a:p>
          <a:p>
            <a:pPr marL="0" indent="0" algn="ctr">
              <a:buNone/>
            </a:pPr>
            <a:r>
              <a:rPr lang="en-US" sz="2700" b="1">
                <a:solidFill>
                  <a:srgbClr val="FFFFFF"/>
                </a:solidFill>
              </a:rPr>
              <a:t>AT A TIME</a:t>
            </a:r>
            <a:endParaRPr lang="en-US" sz="2700"/>
          </a:p>
        </p:txBody>
      </p:sp>
      <p:sp>
        <p:nvSpPr>
          <p:cNvPr id="8" name="Text 6"/>
          <p:cNvSpPr/>
          <p:nvPr/>
        </p:nvSpPr>
        <p:spPr>
          <a:xfrm>
            <a:off x="941832" y="2930652"/>
            <a:ext cx="2103120" cy="1325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420">
                <a:solidFill>
                  <a:srgbClr val="EAF2F1"/>
                </a:solidFill>
              </a:rPr>
              <a:t>Researchers will largely review and enhance information that is already there, rather than start from scratch.</a:t>
            </a:r>
            <a:endParaRPr lang="en-US" sz="1420"/>
          </a:p>
        </p:txBody>
      </p:sp>
      <p:sp>
        <p:nvSpPr>
          <p:cNvPr id="9" name="Text 7"/>
          <p:cNvSpPr/>
          <p:nvPr/>
        </p:nvSpPr>
        <p:spPr>
          <a:xfrm>
            <a:off x="960120" y="4896612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50">
              <a:solidFill>
                <a:srgbClr val="002060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3886200" y="1522476"/>
            <a:ext cx="438912" cy="438912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886200" y="1645920"/>
            <a:ext cx="4389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1</a:t>
            </a:r>
            <a:endParaRPr lang="en-US" sz="1000"/>
          </a:p>
        </p:txBody>
      </p:sp>
      <p:sp>
        <p:nvSpPr>
          <p:cNvPr id="12" name="Text 10"/>
          <p:cNvSpPr/>
          <p:nvPr/>
        </p:nvSpPr>
        <p:spPr>
          <a:xfrm>
            <a:off x="4526280" y="14859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0194D"/>
                </a:solidFill>
              </a:rPr>
              <a:t>DEPOSIT</a:t>
            </a:r>
            <a:endParaRPr lang="en-US" sz="1300"/>
          </a:p>
        </p:txBody>
      </p:sp>
      <p:sp>
        <p:nvSpPr>
          <p:cNvPr id="13" name="Text 11"/>
          <p:cNvSpPr/>
          <p:nvPr/>
        </p:nvSpPr>
        <p:spPr>
          <a:xfrm>
            <a:off x="5852160" y="148590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>
                <a:solidFill>
                  <a:srgbClr val="262626"/>
                </a:solidFill>
              </a:rPr>
              <a:t>New research outputs</a:t>
            </a:r>
            <a:endParaRPr lang="en-US" sz="1220"/>
          </a:p>
        </p:txBody>
      </p:sp>
      <p:sp>
        <p:nvSpPr>
          <p:cNvPr id="14" name="Shape 12"/>
          <p:cNvSpPr/>
          <p:nvPr/>
        </p:nvSpPr>
        <p:spPr>
          <a:xfrm>
            <a:off x="3886200" y="2263140"/>
            <a:ext cx="438912" cy="438912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3886200" y="2386584"/>
            <a:ext cx="4389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2</a:t>
            </a:r>
            <a:endParaRPr lang="en-US" sz="1000"/>
          </a:p>
        </p:txBody>
      </p:sp>
      <p:sp>
        <p:nvSpPr>
          <p:cNvPr id="16" name="Text 14"/>
          <p:cNvSpPr/>
          <p:nvPr/>
        </p:nvSpPr>
        <p:spPr>
          <a:xfrm>
            <a:off x="4526280" y="2226564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0194D"/>
                </a:solidFill>
              </a:rPr>
              <a:t>CHECK</a:t>
            </a:r>
            <a:endParaRPr lang="en-US" sz="1300"/>
          </a:p>
        </p:txBody>
      </p:sp>
      <p:sp>
        <p:nvSpPr>
          <p:cNvPr id="17" name="Text 15"/>
          <p:cNvSpPr/>
          <p:nvPr/>
        </p:nvSpPr>
        <p:spPr>
          <a:xfrm>
            <a:off x="5852160" y="2226564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>
                <a:solidFill>
                  <a:srgbClr val="262626"/>
                </a:solidFill>
              </a:rPr>
              <a:t>Research information</a:t>
            </a:r>
            <a:endParaRPr lang="en-US" sz="1220"/>
          </a:p>
        </p:txBody>
      </p:sp>
      <p:sp>
        <p:nvSpPr>
          <p:cNvPr id="18" name="Shape 16"/>
          <p:cNvSpPr/>
          <p:nvPr/>
        </p:nvSpPr>
        <p:spPr>
          <a:xfrm>
            <a:off x="3886200" y="3003804"/>
            <a:ext cx="438912" cy="438912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3886200" y="3127248"/>
            <a:ext cx="4389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3</a:t>
            </a:r>
            <a:endParaRPr lang="en-US" sz="1000"/>
          </a:p>
        </p:txBody>
      </p:sp>
      <p:sp>
        <p:nvSpPr>
          <p:cNvPr id="20" name="Text 18"/>
          <p:cNvSpPr/>
          <p:nvPr/>
        </p:nvSpPr>
        <p:spPr>
          <a:xfrm>
            <a:off x="4526280" y="2967228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0194D"/>
                </a:solidFill>
              </a:rPr>
              <a:t>DEVELOP</a:t>
            </a:r>
            <a:endParaRPr lang="en-US" sz="1300"/>
          </a:p>
        </p:txBody>
      </p:sp>
      <p:sp>
        <p:nvSpPr>
          <p:cNvPr id="21" name="Text 19"/>
          <p:cNvSpPr/>
          <p:nvPr/>
        </p:nvSpPr>
        <p:spPr>
          <a:xfrm>
            <a:off x="5852160" y="2967228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>
                <a:solidFill>
                  <a:srgbClr val="262626"/>
                </a:solidFill>
              </a:rPr>
              <a:t>Expertise, activity &amp; achievements</a:t>
            </a:r>
            <a:endParaRPr lang="en-US" sz="1220"/>
          </a:p>
        </p:txBody>
      </p:sp>
      <p:sp>
        <p:nvSpPr>
          <p:cNvPr id="22" name="Shape 20"/>
          <p:cNvSpPr/>
          <p:nvPr/>
        </p:nvSpPr>
        <p:spPr>
          <a:xfrm>
            <a:off x="3886200" y="3744468"/>
            <a:ext cx="438912" cy="438912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886200" y="3867912"/>
            <a:ext cx="438912" cy="137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4</a:t>
            </a:r>
            <a:endParaRPr lang="en-US" sz="1000"/>
          </a:p>
        </p:txBody>
      </p:sp>
      <p:sp>
        <p:nvSpPr>
          <p:cNvPr id="24" name="Text 22"/>
          <p:cNvSpPr/>
          <p:nvPr/>
        </p:nvSpPr>
        <p:spPr>
          <a:xfrm>
            <a:off x="4526280" y="3707892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0194D"/>
                </a:solidFill>
              </a:rPr>
              <a:t>REF</a:t>
            </a:r>
            <a:endParaRPr lang="en-US" sz="1300"/>
          </a:p>
        </p:txBody>
      </p:sp>
      <p:sp>
        <p:nvSpPr>
          <p:cNvPr id="25" name="Text 23"/>
          <p:cNvSpPr/>
          <p:nvPr/>
        </p:nvSpPr>
        <p:spPr>
          <a:xfrm>
            <a:off x="5852160" y="3597602"/>
            <a:ext cx="3285423" cy="4748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262626"/>
                </a:solidFill>
              </a:rPr>
              <a:t>Nominate outputs for assessment and further </a:t>
            </a:r>
            <a:r>
              <a:rPr lang="en-US" sz="1200">
                <a:solidFill>
                  <a:srgbClr val="262626"/>
                </a:solidFill>
              </a:rPr>
              <a:t>functionality when availabl</a:t>
            </a:r>
            <a:r>
              <a:rPr lang="en-US" sz="1200" dirty="0">
                <a:solidFill>
                  <a:srgbClr val="262626"/>
                </a:solidFill>
              </a:rPr>
              <a:t>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886200" y="4485132"/>
            <a:ext cx="438912" cy="438912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3886200" y="4608576"/>
            <a:ext cx="4389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5</a:t>
            </a:r>
            <a:endParaRPr lang="en-US" sz="1000"/>
          </a:p>
        </p:txBody>
      </p:sp>
      <p:sp>
        <p:nvSpPr>
          <p:cNvPr id="28" name="Text 26"/>
          <p:cNvSpPr/>
          <p:nvPr/>
        </p:nvSpPr>
        <p:spPr>
          <a:xfrm>
            <a:off x="4526280" y="4448556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0194D"/>
                </a:solidFill>
              </a:rPr>
              <a:t>SUPPORT</a:t>
            </a:r>
            <a:endParaRPr lang="en-US" sz="1300"/>
          </a:p>
        </p:txBody>
      </p:sp>
      <p:sp>
        <p:nvSpPr>
          <p:cNvPr id="29" name="Text 27"/>
          <p:cNvSpPr/>
          <p:nvPr/>
        </p:nvSpPr>
        <p:spPr>
          <a:xfrm>
            <a:off x="5852160" y="4448556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>
                <a:solidFill>
                  <a:srgbClr val="262626"/>
                </a:solidFill>
              </a:rPr>
              <a:t>Promotion &amp; recognition processes</a:t>
            </a:r>
            <a:endParaRPr lang="en-US" sz="1220"/>
          </a:p>
        </p:txBody>
      </p:sp>
      <p:sp>
        <p:nvSpPr>
          <p:cNvPr id="30" name="Shape 28"/>
          <p:cNvSpPr/>
          <p:nvPr/>
        </p:nvSpPr>
        <p:spPr>
          <a:xfrm>
            <a:off x="3886200" y="5225796"/>
            <a:ext cx="438912" cy="43891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3886200" y="5349240"/>
            <a:ext cx="43891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6</a:t>
            </a:r>
            <a:endParaRPr lang="en-US" sz="1000"/>
          </a:p>
        </p:txBody>
      </p:sp>
      <p:sp>
        <p:nvSpPr>
          <p:cNvPr id="32" name="Text 30"/>
          <p:cNvSpPr/>
          <p:nvPr/>
        </p:nvSpPr>
        <p:spPr>
          <a:xfrm>
            <a:off x="4526280" y="51892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10194D"/>
                </a:solidFill>
              </a:rPr>
              <a:t>SHOWCASE</a:t>
            </a:r>
            <a:endParaRPr lang="en-US" sz="1300"/>
          </a:p>
        </p:txBody>
      </p:sp>
      <p:sp>
        <p:nvSpPr>
          <p:cNvPr id="33" name="Text 31"/>
          <p:cNvSpPr/>
          <p:nvPr/>
        </p:nvSpPr>
        <p:spPr>
          <a:xfrm>
            <a:off x="5852160" y="5189220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>
                <a:solidFill>
                  <a:srgbClr val="262626"/>
                </a:solidFill>
              </a:rPr>
              <a:t>Through the PURE Portal</a:t>
            </a:r>
            <a:endParaRPr lang="en-US" sz="122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36" name="Arrow: Up-Down 35">
            <a:extLst>
              <a:ext uri="{FF2B5EF4-FFF2-40B4-BE49-F238E27FC236}">
                <a16:creationId xmlns:a16="http://schemas.microsoft.com/office/drawing/2014/main" id="{A348018F-A5E1-3A95-DEE4-9C9A583B389E}"/>
              </a:ext>
            </a:extLst>
          </p:cNvPr>
          <p:cNvSpPr/>
          <p:nvPr/>
        </p:nvSpPr>
        <p:spPr>
          <a:xfrm>
            <a:off x="9130381" y="1424616"/>
            <a:ext cx="369651" cy="4240092"/>
          </a:xfrm>
          <a:prstGeom prst="up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06E0EE-9B5D-F0C0-0329-64C032A76EC4}"/>
              </a:ext>
            </a:extLst>
          </p:cNvPr>
          <p:cNvSpPr txBox="1"/>
          <p:nvPr/>
        </p:nvSpPr>
        <p:spPr>
          <a:xfrm>
            <a:off x="9356743" y="2907761"/>
            <a:ext cx="1430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rgbClr val="002060"/>
                </a:solidFill>
              </a:rPr>
              <a:t>GUIDANCE AND SUPPORT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The PURE journey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Key moments and the actions researchers will need to take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10561320" y="438912"/>
            <a:ext cx="960120" cy="27432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607040" y="502920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WHEN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960120" y="2962656"/>
            <a:ext cx="10241280" cy="1"/>
          </a:xfrm>
          <a:prstGeom prst="line">
            <a:avLst/>
          </a:prstGeom>
          <a:noFill/>
          <a:ln w="50800">
            <a:solidFill>
              <a:srgbClr val="002060"/>
            </a:solidFill>
            <a:prstDash val="solid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640080" y="1728216"/>
            <a:ext cx="1993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0" b="1">
                <a:solidFill>
                  <a:srgbClr val="10194D"/>
                </a:solidFill>
              </a:rPr>
              <a:t>CENTAUR PAUSE</a:t>
            </a:r>
            <a:endParaRPr lang="en-US" sz="1270"/>
          </a:p>
        </p:txBody>
      </p:sp>
      <p:sp>
        <p:nvSpPr>
          <p:cNvPr id="8" name="Text 6"/>
          <p:cNvSpPr/>
          <p:nvPr/>
        </p:nvSpPr>
        <p:spPr>
          <a:xfrm>
            <a:off x="640080" y="2121408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>
                <a:solidFill>
                  <a:schemeClr val="bg2">
                    <a:lumMod val="50000"/>
                  </a:schemeClr>
                </a:solidFill>
              </a:rPr>
              <a:t>November *</a:t>
            </a:r>
            <a:endParaRPr lang="en-US" sz="105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1353312" y="2624328"/>
            <a:ext cx="621792" cy="621792"/>
          </a:xfrm>
          <a:prstGeom prst="ellipse">
            <a:avLst/>
          </a:prstGeom>
          <a:solidFill>
            <a:srgbClr val="800000"/>
          </a:solidFill>
          <a:ln w="254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353312" y="2862072"/>
            <a:ext cx="6217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1</a:t>
            </a:r>
            <a:endParaRPr lang="en-US" sz="1000"/>
          </a:p>
        </p:txBody>
      </p:sp>
      <p:sp>
        <p:nvSpPr>
          <p:cNvPr id="11" name="Text 9"/>
          <p:cNvSpPr/>
          <p:nvPr/>
        </p:nvSpPr>
        <p:spPr>
          <a:xfrm>
            <a:off x="640080" y="3456432"/>
            <a:ext cx="1993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>
                <a:solidFill>
                  <a:srgbClr val="10194D"/>
                </a:solidFill>
              </a:rPr>
              <a:t>Get deposits up to date</a:t>
            </a:r>
            <a:endParaRPr lang="en-US" sz="1240"/>
          </a:p>
        </p:txBody>
      </p:sp>
      <p:sp>
        <p:nvSpPr>
          <p:cNvPr id="12" name="Text 10"/>
          <p:cNvSpPr/>
          <p:nvPr/>
        </p:nvSpPr>
        <p:spPr>
          <a:xfrm>
            <a:off x="685800" y="3913632"/>
            <a:ext cx="1901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40">
                <a:solidFill>
                  <a:srgbClr val="262626"/>
                </a:solidFill>
              </a:rPr>
              <a:t>Outstanding deposits</a:t>
            </a:r>
            <a:endParaRPr lang="en-US" sz="1040"/>
          </a:p>
          <a:p>
            <a:pPr marL="0" indent="0" algn="ctr">
              <a:buNone/>
            </a:pPr>
            <a:r>
              <a:rPr lang="en-US" sz="1040">
                <a:solidFill>
                  <a:srgbClr val="262626"/>
                </a:solidFill>
              </a:rPr>
              <a:t>Open Access requirements</a:t>
            </a:r>
            <a:endParaRPr lang="en-US" sz="1040"/>
          </a:p>
        </p:txBody>
      </p:sp>
      <p:sp>
        <p:nvSpPr>
          <p:cNvPr id="13" name="Text 11"/>
          <p:cNvSpPr/>
          <p:nvPr/>
        </p:nvSpPr>
        <p:spPr>
          <a:xfrm>
            <a:off x="2898648" y="1728216"/>
            <a:ext cx="1993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0" b="1">
                <a:solidFill>
                  <a:srgbClr val="10194D"/>
                </a:solidFill>
              </a:rPr>
              <a:t>PURE LIVE</a:t>
            </a:r>
            <a:endParaRPr lang="en-US" sz="1270"/>
          </a:p>
        </p:txBody>
      </p:sp>
      <p:sp>
        <p:nvSpPr>
          <p:cNvPr id="15" name="Shape 13"/>
          <p:cNvSpPr/>
          <p:nvPr/>
        </p:nvSpPr>
        <p:spPr>
          <a:xfrm>
            <a:off x="3611880" y="2624328"/>
            <a:ext cx="621792" cy="621792"/>
          </a:xfrm>
          <a:prstGeom prst="ellipse">
            <a:avLst/>
          </a:prstGeom>
          <a:solidFill>
            <a:srgbClr val="800000"/>
          </a:solidFill>
          <a:ln w="254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3611880" y="2862072"/>
            <a:ext cx="6217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2</a:t>
            </a:r>
            <a:endParaRPr lang="en-US" sz="1000"/>
          </a:p>
        </p:txBody>
      </p:sp>
      <p:sp>
        <p:nvSpPr>
          <p:cNvPr id="17" name="Text 15"/>
          <p:cNvSpPr/>
          <p:nvPr/>
        </p:nvSpPr>
        <p:spPr>
          <a:xfrm>
            <a:off x="2898648" y="3456432"/>
            <a:ext cx="1993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>
                <a:solidFill>
                  <a:srgbClr val="10194D"/>
                </a:solidFill>
              </a:rPr>
              <a:t>Explore • Check • Deposit</a:t>
            </a:r>
            <a:endParaRPr lang="en-US" sz="1240"/>
          </a:p>
        </p:txBody>
      </p:sp>
      <p:sp>
        <p:nvSpPr>
          <p:cNvPr id="18" name="Text 16"/>
          <p:cNvSpPr/>
          <p:nvPr/>
        </p:nvSpPr>
        <p:spPr>
          <a:xfrm>
            <a:off x="2944368" y="3913632"/>
            <a:ext cx="1901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>
                <a:solidFill>
                  <a:srgbClr val="262626"/>
                </a:solidFill>
              </a:rPr>
              <a:t>Explore PURE profiles</a:t>
            </a:r>
            <a:endParaRPr lang="en-US" sz="1000"/>
          </a:p>
          <a:p>
            <a:pPr algn="ctr"/>
            <a:r>
              <a:rPr lang="en-US" sz="1000">
                <a:solidFill>
                  <a:srgbClr val="262626"/>
                </a:solidFill>
              </a:rPr>
              <a:t>Deposit new outputs </a:t>
            </a:r>
          </a:p>
        </p:txBody>
      </p:sp>
      <p:sp>
        <p:nvSpPr>
          <p:cNvPr id="19" name="Text 17"/>
          <p:cNvSpPr/>
          <p:nvPr/>
        </p:nvSpPr>
        <p:spPr>
          <a:xfrm>
            <a:off x="5157216" y="1728216"/>
            <a:ext cx="1993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0" b="1">
                <a:solidFill>
                  <a:srgbClr val="10194D"/>
                </a:solidFill>
              </a:rPr>
              <a:t>REF</a:t>
            </a:r>
            <a:endParaRPr lang="en-US" sz="1270"/>
          </a:p>
        </p:txBody>
      </p:sp>
      <p:sp>
        <p:nvSpPr>
          <p:cNvPr id="20" name="Text 18"/>
          <p:cNvSpPr/>
          <p:nvPr/>
        </p:nvSpPr>
        <p:spPr>
          <a:xfrm>
            <a:off x="5157216" y="2121408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>
                <a:solidFill>
                  <a:schemeClr val="bg2">
                    <a:lumMod val="50000"/>
                  </a:schemeClr>
                </a:solidFill>
              </a:rPr>
              <a:t>November * </a:t>
            </a:r>
          </a:p>
        </p:txBody>
      </p:sp>
      <p:sp>
        <p:nvSpPr>
          <p:cNvPr id="21" name="Shape 19"/>
          <p:cNvSpPr/>
          <p:nvPr/>
        </p:nvSpPr>
        <p:spPr>
          <a:xfrm>
            <a:off x="5870448" y="2624328"/>
            <a:ext cx="621792" cy="621792"/>
          </a:xfrm>
          <a:prstGeom prst="ellipse">
            <a:avLst/>
          </a:prstGeom>
          <a:solidFill>
            <a:srgbClr val="800000"/>
          </a:solidFill>
          <a:ln w="254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870448" y="2862072"/>
            <a:ext cx="6217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3</a:t>
            </a:r>
            <a:endParaRPr lang="en-US" sz="1000"/>
          </a:p>
        </p:txBody>
      </p:sp>
      <p:sp>
        <p:nvSpPr>
          <p:cNvPr id="23" name="Text 21"/>
          <p:cNvSpPr/>
          <p:nvPr/>
        </p:nvSpPr>
        <p:spPr>
          <a:xfrm>
            <a:off x="5157216" y="3456432"/>
            <a:ext cx="1993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>
                <a:solidFill>
                  <a:srgbClr val="10194D"/>
                </a:solidFill>
              </a:rPr>
              <a:t>Review • Nominate</a:t>
            </a:r>
            <a:endParaRPr lang="en-US" sz="1240"/>
          </a:p>
        </p:txBody>
      </p:sp>
      <p:sp>
        <p:nvSpPr>
          <p:cNvPr id="24" name="Text 22"/>
          <p:cNvSpPr/>
          <p:nvPr/>
        </p:nvSpPr>
        <p:spPr>
          <a:xfrm>
            <a:off x="5202936" y="3913632"/>
            <a:ext cx="1901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40">
                <a:solidFill>
                  <a:srgbClr val="262626"/>
                </a:solidFill>
              </a:rPr>
              <a:t>Follow REF guidance</a:t>
            </a:r>
            <a:endParaRPr lang="en-US" sz="1040"/>
          </a:p>
          <a:p>
            <a:pPr marL="0" indent="0" algn="ctr">
              <a:buNone/>
            </a:pPr>
            <a:r>
              <a:rPr lang="en-US" sz="1040">
                <a:solidFill>
                  <a:srgbClr val="262626"/>
                </a:solidFill>
              </a:rPr>
              <a:t>Act when asked</a:t>
            </a:r>
            <a:endParaRPr lang="en-US" sz="1040"/>
          </a:p>
        </p:txBody>
      </p:sp>
      <p:sp>
        <p:nvSpPr>
          <p:cNvPr id="25" name="Text 23"/>
          <p:cNvSpPr/>
          <p:nvPr/>
        </p:nvSpPr>
        <p:spPr>
          <a:xfrm>
            <a:off x="7415784" y="1728216"/>
            <a:ext cx="1993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0" b="1">
                <a:solidFill>
                  <a:srgbClr val="10194D"/>
                </a:solidFill>
              </a:rPr>
              <a:t>PROFILE UPDATES</a:t>
            </a:r>
            <a:endParaRPr lang="en-US" sz="1270"/>
          </a:p>
        </p:txBody>
      </p:sp>
      <p:sp>
        <p:nvSpPr>
          <p:cNvPr id="26" name="Text 24"/>
          <p:cNvSpPr/>
          <p:nvPr/>
        </p:nvSpPr>
        <p:spPr>
          <a:xfrm>
            <a:off x="7415784" y="2121408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>
                <a:solidFill>
                  <a:schemeClr val="bg2">
                    <a:lumMod val="50000"/>
                  </a:schemeClr>
                </a:solidFill>
              </a:rPr>
              <a:t>January / February  *</a:t>
            </a:r>
          </a:p>
        </p:txBody>
      </p:sp>
      <p:sp>
        <p:nvSpPr>
          <p:cNvPr id="27" name="Shape 25"/>
          <p:cNvSpPr/>
          <p:nvPr/>
        </p:nvSpPr>
        <p:spPr>
          <a:xfrm>
            <a:off x="8129016" y="2624328"/>
            <a:ext cx="621792" cy="621792"/>
          </a:xfrm>
          <a:prstGeom prst="ellipse">
            <a:avLst/>
          </a:prstGeom>
          <a:solidFill>
            <a:srgbClr val="800000"/>
          </a:solidFill>
          <a:ln w="254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8129016" y="2862072"/>
            <a:ext cx="6217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4</a:t>
            </a:r>
            <a:endParaRPr lang="en-US" sz="1000"/>
          </a:p>
        </p:txBody>
      </p:sp>
      <p:sp>
        <p:nvSpPr>
          <p:cNvPr id="29" name="Text 27"/>
          <p:cNvSpPr/>
          <p:nvPr/>
        </p:nvSpPr>
        <p:spPr>
          <a:xfrm>
            <a:off x="7161783" y="3456433"/>
            <a:ext cx="2494527" cy="2994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rgbClr val="10194D"/>
                </a:solidFill>
              </a:rPr>
              <a:t>Current • Enhance • Expand </a:t>
            </a:r>
            <a:endParaRPr lang="en-US" sz="1200"/>
          </a:p>
        </p:txBody>
      </p:sp>
      <p:sp>
        <p:nvSpPr>
          <p:cNvPr id="30" name="Text 28"/>
          <p:cNvSpPr/>
          <p:nvPr/>
        </p:nvSpPr>
        <p:spPr>
          <a:xfrm>
            <a:off x="7461504" y="3913632"/>
            <a:ext cx="1901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/>
            <a:r>
              <a:rPr lang="en-US" sz="1000">
                <a:solidFill>
                  <a:srgbClr val="262626"/>
                </a:solidFill>
              </a:rPr>
              <a:t>Promote expertise, interests &amp;  achievements. Expand to include other related activities</a:t>
            </a:r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31" name="Text 29"/>
          <p:cNvSpPr/>
          <p:nvPr/>
        </p:nvSpPr>
        <p:spPr>
          <a:xfrm>
            <a:off x="9674352" y="1728216"/>
            <a:ext cx="1993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70" b="1">
                <a:solidFill>
                  <a:srgbClr val="10194D"/>
                </a:solidFill>
              </a:rPr>
              <a:t>PURE PORTAL</a:t>
            </a:r>
            <a:endParaRPr lang="en-US" sz="1270"/>
          </a:p>
        </p:txBody>
      </p:sp>
      <p:sp>
        <p:nvSpPr>
          <p:cNvPr id="32" name="Text 30"/>
          <p:cNvSpPr/>
          <p:nvPr/>
        </p:nvSpPr>
        <p:spPr>
          <a:xfrm>
            <a:off x="9682665" y="2121408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>
                <a:solidFill>
                  <a:schemeClr val="bg2">
                    <a:lumMod val="50000"/>
                  </a:schemeClr>
                </a:solidFill>
              </a:rPr>
              <a:t>Early 2027 * </a:t>
            </a:r>
            <a:endParaRPr lang="en-US" sz="105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0387584" y="2642616"/>
            <a:ext cx="621792" cy="621792"/>
          </a:xfrm>
          <a:prstGeom prst="ellipse">
            <a:avLst/>
          </a:prstGeom>
          <a:solidFill>
            <a:srgbClr val="002060"/>
          </a:solidFill>
          <a:ln w="254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10387584" y="2862072"/>
            <a:ext cx="6217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5</a:t>
            </a:r>
            <a:endParaRPr lang="en-US" sz="1000"/>
          </a:p>
        </p:txBody>
      </p:sp>
      <p:sp>
        <p:nvSpPr>
          <p:cNvPr id="35" name="Text 33"/>
          <p:cNvSpPr/>
          <p:nvPr/>
        </p:nvSpPr>
        <p:spPr>
          <a:xfrm>
            <a:off x="9674352" y="3456432"/>
            <a:ext cx="1993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40" b="1">
                <a:solidFill>
                  <a:srgbClr val="10194D"/>
                </a:solidFill>
              </a:rPr>
              <a:t>Be discovered</a:t>
            </a:r>
            <a:endParaRPr lang="en-US" sz="1240"/>
          </a:p>
        </p:txBody>
      </p:sp>
      <p:sp>
        <p:nvSpPr>
          <p:cNvPr id="36" name="Text 34"/>
          <p:cNvSpPr/>
          <p:nvPr/>
        </p:nvSpPr>
        <p:spPr>
          <a:xfrm>
            <a:off x="9720072" y="3913632"/>
            <a:ext cx="1901952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40">
                <a:solidFill>
                  <a:srgbClr val="262626"/>
                </a:solidFill>
              </a:rPr>
              <a:t>Review public information</a:t>
            </a:r>
            <a:endParaRPr lang="en-US" sz="1040"/>
          </a:p>
          <a:p>
            <a:pPr marL="0" indent="0" algn="ctr">
              <a:buNone/>
            </a:pPr>
            <a:r>
              <a:rPr lang="en-US" sz="1040">
                <a:solidFill>
                  <a:srgbClr val="262626"/>
                </a:solidFill>
              </a:rPr>
              <a:t>Use/share profiles</a:t>
            </a:r>
            <a:endParaRPr lang="en-US" sz="1040"/>
          </a:p>
        </p:txBody>
      </p:sp>
      <p:sp>
        <p:nvSpPr>
          <p:cNvPr id="37" name="Shape 35"/>
          <p:cNvSpPr/>
          <p:nvPr/>
        </p:nvSpPr>
        <p:spPr>
          <a:xfrm>
            <a:off x="740275" y="5203000"/>
            <a:ext cx="4617720" cy="949093"/>
          </a:xfrm>
          <a:prstGeom prst="roundRect">
            <a:avLst>
              <a:gd name="adj" fmla="val 5882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38" name="Text 36"/>
          <p:cNvSpPr/>
          <p:nvPr/>
        </p:nvSpPr>
        <p:spPr>
          <a:xfrm>
            <a:off x="960120" y="5486463"/>
            <a:ext cx="4160520" cy="279145"/>
          </a:xfrm>
          <a:prstGeom prst="rect">
            <a:avLst/>
          </a:prstGeom>
          <a:solidFill>
            <a:srgbClr val="00206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>
                <a:solidFill>
                  <a:schemeClr val="bg1"/>
                </a:solidFill>
              </a:rPr>
              <a:t>ONE OR TWO ACTIONS AT EACH STAGE</a:t>
            </a:r>
          </a:p>
          <a:p>
            <a:pPr marL="0" indent="0" algn="ctr">
              <a:buNone/>
            </a:pPr>
            <a:r>
              <a:rPr lang="en-US" sz="1400">
                <a:solidFill>
                  <a:schemeClr val="bg1"/>
                </a:solidFill>
              </a:rPr>
              <a:t>Guidance when it is needed</a:t>
            </a:r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41" name="Text 6">
            <a:extLst>
              <a:ext uri="{FF2B5EF4-FFF2-40B4-BE49-F238E27FC236}">
                <a16:creationId xmlns:a16="http://schemas.microsoft.com/office/drawing/2014/main" id="{E8336F14-3AA7-783C-22EE-71D584FCB04D}"/>
              </a:ext>
            </a:extLst>
          </p:cNvPr>
          <p:cNvSpPr/>
          <p:nvPr/>
        </p:nvSpPr>
        <p:spPr>
          <a:xfrm>
            <a:off x="2898648" y="2103120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>
                <a:solidFill>
                  <a:schemeClr val="bg2">
                    <a:lumMod val="50000"/>
                  </a:schemeClr>
                </a:solidFill>
              </a:rPr>
              <a:t>November *</a:t>
            </a:r>
            <a:endParaRPr lang="en-US" sz="105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C87E81-5C49-8437-746D-B03AE8ECA53D}"/>
              </a:ext>
            </a:extLst>
          </p:cNvPr>
          <p:cNvSpPr txBox="1"/>
          <p:nvPr/>
        </p:nvSpPr>
        <p:spPr>
          <a:xfrm>
            <a:off x="593557" y="6291369"/>
            <a:ext cx="7495674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100">
                <a:ea typeface="+mn-lt"/>
                <a:cs typeface="+mn-lt"/>
              </a:rPr>
              <a:t>* Dates shown are target dates based on the current project plan and are subject to change as the project progresses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What changes, and what stays?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PURE, CentAUR and REF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10561320" y="438912"/>
            <a:ext cx="960120" cy="27432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607040" y="502920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HOW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85800" y="1417320"/>
            <a:ext cx="342900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85800" y="1417320"/>
            <a:ext cx="64008" cy="3337560"/>
          </a:xfrm>
          <a:prstGeom prst="rect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90525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CentAUR stays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905256" y="2039112"/>
            <a:ext cx="301752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Remains the University’s full-text research repository.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WHAT CHANGES</a:t>
            </a: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New research outputs are deposited through PURE rather than directly into CentAUR.</a:t>
            </a:r>
            <a:endParaRPr lang="en-US" sz="1130"/>
          </a:p>
        </p:txBody>
      </p:sp>
      <p:sp>
        <p:nvSpPr>
          <p:cNvPr id="10" name="Shape 8"/>
          <p:cNvSpPr/>
          <p:nvPr/>
        </p:nvSpPr>
        <p:spPr>
          <a:xfrm>
            <a:off x="4389120" y="1417320"/>
            <a:ext cx="342900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389120" y="1417320"/>
            <a:ext cx="64008" cy="3337560"/>
          </a:xfrm>
          <a:prstGeom prst="rect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60857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REF moves into PURE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4608576" y="2039112"/>
            <a:ext cx="301752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Research outputs are currently nominated for REF assessment through ROSS in CentAUR.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WHAT CHANGES</a:t>
            </a: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Once REF Reviews is live, output nominations move to PURE and ROSS is decommissioned.</a:t>
            </a:r>
            <a:endParaRPr lang="en-US" sz="1130"/>
          </a:p>
        </p:txBody>
      </p:sp>
      <p:sp>
        <p:nvSpPr>
          <p:cNvPr id="14" name="Shape 12"/>
          <p:cNvSpPr/>
          <p:nvPr/>
        </p:nvSpPr>
        <p:spPr>
          <a:xfrm>
            <a:off x="8092440" y="1417320"/>
            <a:ext cx="342900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092440" y="1417320"/>
            <a:ext cx="64008" cy="333756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31189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Research information connects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8311896" y="2039112"/>
            <a:ext cx="3017520" cy="2514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PURE becomes a broader source of research information supporting management, planning and reporting.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WIDER VALUE</a:t>
            </a: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Includes REF preparation and processes such as promotion and recognition.</a:t>
            </a:r>
            <a:endParaRPr lang="en-US" sz="1130"/>
          </a:p>
        </p:txBody>
      </p:sp>
      <p:sp>
        <p:nvSpPr>
          <p:cNvPr id="18" name="Text 16"/>
          <p:cNvSpPr/>
          <p:nvPr/>
        </p:nvSpPr>
        <p:spPr>
          <a:xfrm>
            <a:off x="1005840" y="5230368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0194D"/>
                </a:solidFill>
              </a:rPr>
              <a:t>More research information and related activity, connected in one place.</a:t>
            </a:r>
            <a:endParaRPr lang="en-US" sz="1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From PURE to the PURE Portal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From information to discovery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9939528" y="438912"/>
            <a:ext cx="1581912" cy="32004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104120" y="502920"/>
            <a:ext cx="1371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DISCOVER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645920"/>
            <a:ext cx="2743200" cy="219456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60120" y="196596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0194D"/>
                </a:solidFill>
              </a:rPr>
              <a:t>PURE</a:t>
            </a:r>
            <a:endParaRPr lang="en-US" sz="1700"/>
          </a:p>
        </p:txBody>
      </p:sp>
      <p:sp>
        <p:nvSpPr>
          <p:cNvPr id="8" name="Text 6"/>
          <p:cNvSpPr/>
          <p:nvPr/>
        </p:nvSpPr>
        <p:spPr>
          <a:xfrm>
            <a:off x="1078992" y="2606040"/>
            <a:ext cx="2048256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30">
                <a:solidFill>
                  <a:srgbClr val="262626"/>
                </a:solidFill>
              </a:rPr>
              <a:t>Manage and develop research information</a:t>
            </a:r>
            <a:endParaRPr lang="en-US" sz="1230"/>
          </a:p>
        </p:txBody>
      </p:sp>
      <p:sp>
        <p:nvSpPr>
          <p:cNvPr id="9" name="Shape 7"/>
          <p:cNvSpPr/>
          <p:nvPr/>
        </p:nvSpPr>
        <p:spPr>
          <a:xfrm>
            <a:off x="3639312" y="2331720"/>
            <a:ext cx="566928" cy="621792"/>
          </a:xfrm>
          <a:prstGeom prst="chevron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361688" y="1645920"/>
            <a:ext cx="2743200" cy="2194560"/>
          </a:xfrm>
          <a:prstGeom prst="roundRect">
            <a:avLst>
              <a:gd name="adj" fmla="val 1667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4590288" y="196596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0194D"/>
                </a:solidFill>
              </a:rPr>
              <a:t>RESEARCHER PROFILE</a:t>
            </a:r>
            <a:endParaRPr lang="en-US" sz="1700"/>
          </a:p>
        </p:txBody>
      </p:sp>
      <p:sp>
        <p:nvSpPr>
          <p:cNvPr id="12" name="Text 10"/>
          <p:cNvSpPr/>
          <p:nvPr/>
        </p:nvSpPr>
        <p:spPr>
          <a:xfrm>
            <a:off x="4709160" y="2606040"/>
            <a:ext cx="2048256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30">
                <a:solidFill>
                  <a:srgbClr val="262626"/>
                </a:solidFill>
              </a:rPr>
              <a:t>Research • expertise • outputs • activity • achievements</a:t>
            </a:r>
            <a:endParaRPr lang="en-US" sz="1230"/>
          </a:p>
        </p:txBody>
      </p:sp>
      <p:sp>
        <p:nvSpPr>
          <p:cNvPr id="13" name="Shape 11"/>
          <p:cNvSpPr/>
          <p:nvPr/>
        </p:nvSpPr>
        <p:spPr>
          <a:xfrm>
            <a:off x="7269480" y="2331720"/>
            <a:ext cx="566928" cy="621792"/>
          </a:xfrm>
          <a:prstGeom prst="chevron">
            <a:avLst/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7991856" y="1645920"/>
            <a:ext cx="2743200" cy="2194560"/>
          </a:xfrm>
          <a:prstGeom prst="roundRect">
            <a:avLst>
              <a:gd name="adj" fmla="val 1667"/>
            </a:avLst>
          </a:prstGeom>
          <a:solidFill>
            <a:srgbClr val="002060"/>
          </a:solidFill>
          <a:ln w="12700">
            <a:solidFill>
              <a:srgbClr val="10194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8220456" y="196596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FFFFFF"/>
                </a:solidFill>
              </a:rPr>
              <a:t>PURE PORTAL</a:t>
            </a:r>
            <a:endParaRPr lang="en-US" sz="1700"/>
          </a:p>
        </p:txBody>
      </p:sp>
      <p:sp>
        <p:nvSpPr>
          <p:cNvPr id="16" name="Text 14"/>
          <p:cNvSpPr/>
          <p:nvPr/>
        </p:nvSpPr>
        <p:spPr>
          <a:xfrm>
            <a:off x="8339328" y="2606040"/>
            <a:ext cx="2048256" cy="7132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230">
                <a:solidFill>
                  <a:srgbClr val="EAF2F1"/>
                </a:solidFill>
              </a:rPr>
              <a:t>Showcase Reading research to wider a</a:t>
            </a:r>
            <a:r>
              <a:rPr lang="en-US" sz="1230">
                <a:solidFill>
                  <a:schemeClr val="bg1"/>
                </a:solidFill>
              </a:rPr>
              <a:t>udiences</a:t>
            </a:r>
          </a:p>
          <a:p>
            <a:pPr marL="0" indent="0" algn="ctr">
              <a:buNone/>
            </a:pPr>
            <a:endParaRPr lang="en-US" sz="1230">
              <a:solidFill>
                <a:schemeClr val="bg1"/>
              </a:solidFill>
            </a:endParaRPr>
          </a:p>
          <a:p>
            <a:pPr algn="ctr"/>
            <a:r>
              <a:rPr lang="en-US" sz="1200">
                <a:solidFill>
                  <a:schemeClr val="bg1"/>
                </a:solidFill>
              </a:rPr>
              <a:t>Potential collaborators  •  funders  •  business  •  other researchers</a:t>
            </a:r>
          </a:p>
          <a:p>
            <a:pPr marL="0" indent="0" algn="ctr">
              <a:buNone/>
            </a:pPr>
            <a:endParaRPr lang="en-US" sz="1230"/>
          </a:p>
        </p:txBody>
      </p:sp>
      <p:sp>
        <p:nvSpPr>
          <p:cNvPr id="17" name="Text 15"/>
          <p:cNvSpPr/>
          <p:nvPr/>
        </p:nvSpPr>
        <p:spPr>
          <a:xfrm>
            <a:off x="2084832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350"/>
          </a:p>
        </p:txBody>
      </p:sp>
      <p:sp>
        <p:nvSpPr>
          <p:cNvPr id="18" name="Shape 16"/>
          <p:cNvSpPr/>
          <p:nvPr/>
        </p:nvSpPr>
        <p:spPr>
          <a:xfrm>
            <a:off x="751128" y="4518104"/>
            <a:ext cx="7242048" cy="1122118"/>
          </a:xfrm>
          <a:prstGeom prst="roundRect">
            <a:avLst>
              <a:gd name="adj" fmla="val 5333"/>
            </a:avLst>
          </a:prstGeom>
          <a:solidFill>
            <a:srgbClr val="002060"/>
          </a:solidFill>
          <a:ln w="12700">
            <a:solidFill>
              <a:srgbClr val="10194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1025448" y="4883864"/>
            <a:ext cx="7132320" cy="359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</a:rPr>
              <a:t>NO SECOND PROFILE TO BUILD</a:t>
            </a:r>
          </a:p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Information in PURE forms the basis of each public profile.</a:t>
            </a:r>
            <a:endParaRPr lang="en-US" sz="1400" b="1">
              <a:solidFill>
                <a:schemeClr val="bg1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97280" y="580644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0194D"/>
                </a:solidFill>
              </a:rPr>
              <a:t>.</a:t>
            </a:r>
            <a:endParaRPr lang="en-US" sz="1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What do we need from you?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>
                <a:solidFill>
                  <a:srgbClr val="5D5D5D"/>
                </a:solidFill>
              </a:rPr>
              <a:t>Leadership and local support will help make PURE successful</a:t>
            </a:r>
            <a:endParaRPr lang="en-US" sz="2000"/>
          </a:p>
        </p:txBody>
      </p:sp>
      <p:sp>
        <p:nvSpPr>
          <p:cNvPr id="4" name="Shape 2"/>
          <p:cNvSpPr/>
          <p:nvPr/>
        </p:nvSpPr>
        <p:spPr>
          <a:xfrm>
            <a:off x="10104120" y="438912"/>
            <a:ext cx="1417320" cy="36576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067544" y="461772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PROMOTE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13232" y="1726311"/>
            <a:ext cx="502920" cy="502920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95528" y="1881759"/>
            <a:ext cx="338328" cy="18288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✓</a:t>
            </a:r>
            <a:endParaRPr lang="en-US" sz="1200"/>
          </a:p>
        </p:txBody>
      </p:sp>
      <p:sp>
        <p:nvSpPr>
          <p:cNvPr id="8" name="Text 6"/>
          <p:cNvSpPr/>
          <p:nvPr/>
        </p:nvSpPr>
        <p:spPr>
          <a:xfrm>
            <a:off x="1426464" y="1680591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Explain why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1426464" y="2064639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62626"/>
                </a:solidFill>
              </a:rPr>
              <a:t>Help colleagues understand why PURE matters, not just what is changing.</a:t>
            </a:r>
            <a:endParaRPr lang="en-US" sz="1150"/>
          </a:p>
        </p:txBody>
      </p:sp>
      <p:sp>
        <p:nvSpPr>
          <p:cNvPr id="10" name="Shape 8"/>
          <p:cNvSpPr/>
          <p:nvPr/>
        </p:nvSpPr>
        <p:spPr>
          <a:xfrm>
            <a:off x="6336792" y="1689735"/>
            <a:ext cx="502920" cy="502920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415278" y="1805940"/>
            <a:ext cx="338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✓</a:t>
            </a:r>
            <a:endParaRPr lang="en-US" sz="1200"/>
          </a:p>
        </p:txBody>
      </p:sp>
      <p:sp>
        <p:nvSpPr>
          <p:cNvPr id="12" name="Text 10"/>
          <p:cNvSpPr/>
          <p:nvPr/>
        </p:nvSpPr>
        <p:spPr>
          <a:xfrm>
            <a:off x="7050024" y="1680591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Keep it manageable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7050024" y="2064639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62626"/>
                </a:solidFill>
              </a:rPr>
              <a:t>Reinforce the one or two actions relevant at each stage.</a:t>
            </a:r>
            <a:endParaRPr lang="en-US" sz="1150"/>
          </a:p>
        </p:txBody>
      </p:sp>
      <p:sp>
        <p:nvSpPr>
          <p:cNvPr id="14" name="Shape 12"/>
          <p:cNvSpPr/>
          <p:nvPr/>
        </p:nvSpPr>
        <p:spPr>
          <a:xfrm>
            <a:off x="713232" y="3143631"/>
            <a:ext cx="502920" cy="502920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795528" y="3299079"/>
            <a:ext cx="338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✓</a:t>
            </a:r>
            <a:endParaRPr lang="en-US" sz="1200"/>
          </a:p>
        </p:txBody>
      </p:sp>
      <p:sp>
        <p:nvSpPr>
          <p:cNvPr id="16" name="Text 14"/>
          <p:cNvSpPr/>
          <p:nvPr/>
        </p:nvSpPr>
        <p:spPr>
          <a:xfrm>
            <a:off x="1426464" y="3097911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Encourage engagement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1426464" y="3481959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62626"/>
                </a:solidFill>
              </a:rPr>
              <a:t>Point researchers to guidance, workshops and support.</a:t>
            </a:r>
            <a:endParaRPr lang="en-US" sz="1150"/>
          </a:p>
        </p:txBody>
      </p:sp>
      <p:sp>
        <p:nvSpPr>
          <p:cNvPr id="18" name="Shape 16"/>
          <p:cNvSpPr/>
          <p:nvPr/>
        </p:nvSpPr>
        <p:spPr>
          <a:xfrm>
            <a:off x="6336792" y="3093720"/>
            <a:ext cx="502920" cy="502920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419088" y="3257360"/>
            <a:ext cx="338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✓</a:t>
            </a:r>
            <a:endParaRPr lang="en-US" sz="1200"/>
          </a:p>
        </p:txBody>
      </p:sp>
      <p:sp>
        <p:nvSpPr>
          <p:cNvPr id="20" name="Text 18"/>
          <p:cNvSpPr/>
          <p:nvPr/>
        </p:nvSpPr>
        <p:spPr>
          <a:xfrm>
            <a:off x="7050024" y="3097911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Champion good information</a:t>
            </a:r>
            <a:endParaRPr lang="en-US" sz="1500"/>
          </a:p>
        </p:txBody>
      </p:sp>
      <p:sp>
        <p:nvSpPr>
          <p:cNvPr id="21" name="Text 19"/>
          <p:cNvSpPr/>
          <p:nvPr/>
        </p:nvSpPr>
        <p:spPr>
          <a:xfrm>
            <a:off x="7050024" y="3481959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62626"/>
                </a:solidFill>
              </a:rPr>
              <a:t>Encourage researchers to keep information accurate and current.</a:t>
            </a:r>
            <a:endParaRPr lang="en-US" sz="1150"/>
          </a:p>
        </p:txBody>
      </p:sp>
      <p:sp>
        <p:nvSpPr>
          <p:cNvPr id="22" name="Shape 20"/>
          <p:cNvSpPr/>
          <p:nvPr/>
        </p:nvSpPr>
        <p:spPr>
          <a:xfrm>
            <a:off x="713232" y="4560951"/>
            <a:ext cx="502920" cy="502920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795528" y="4716399"/>
            <a:ext cx="338328" cy="182880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✓</a:t>
            </a:r>
            <a:endParaRPr lang="en-US" sz="1200"/>
          </a:p>
        </p:txBody>
      </p:sp>
      <p:sp>
        <p:nvSpPr>
          <p:cNvPr id="24" name="Text 22"/>
          <p:cNvSpPr/>
          <p:nvPr/>
        </p:nvSpPr>
        <p:spPr>
          <a:xfrm>
            <a:off x="1426464" y="4515231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Connect the benefits</a:t>
            </a:r>
            <a:endParaRPr lang="en-US" sz="1500"/>
          </a:p>
        </p:txBody>
      </p:sp>
      <p:sp>
        <p:nvSpPr>
          <p:cNvPr id="25" name="Text 23"/>
          <p:cNvSpPr/>
          <p:nvPr/>
        </p:nvSpPr>
        <p:spPr>
          <a:xfrm>
            <a:off x="1466089" y="4798695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62626"/>
                </a:solidFill>
              </a:rPr>
              <a:t>Reinforce value for research management, REF, promotion and visibility.</a:t>
            </a:r>
            <a:endParaRPr lang="en-US" sz="1150"/>
          </a:p>
        </p:txBody>
      </p:sp>
      <p:sp>
        <p:nvSpPr>
          <p:cNvPr id="26" name="Shape 24"/>
          <p:cNvSpPr/>
          <p:nvPr/>
        </p:nvSpPr>
        <p:spPr>
          <a:xfrm>
            <a:off x="6336792" y="4483608"/>
            <a:ext cx="502920" cy="502920"/>
          </a:xfrm>
          <a:prstGeom prst="ellipse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6419088" y="4643247"/>
            <a:ext cx="3383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✓</a:t>
            </a:r>
            <a:endParaRPr lang="en-US" sz="1200"/>
          </a:p>
        </p:txBody>
      </p:sp>
      <p:sp>
        <p:nvSpPr>
          <p:cNvPr id="28" name="Text 26"/>
          <p:cNvSpPr/>
          <p:nvPr/>
        </p:nvSpPr>
        <p:spPr>
          <a:xfrm>
            <a:off x="7050024" y="4515231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Surface feedback</a:t>
            </a:r>
            <a:endParaRPr lang="en-US" sz="1500"/>
          </a:p>
        </p:txBody>
      </p:sp>
      <p:sp>
        <p:nvSpPr>
          <p:cNvPr id="29" name="Text 27"/>
          <p:cNvSpPr/>
          <p:nvPr/>
        </p:nvSpPr>
        <p:spPr>
          <a:xfrm>
            <a:off x="7050024" y="4899279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262626"/>
                </a:solidFill>
              </a:rPr>
              <a:t>Encourage questions and feedback so issues can be identified early.</a:t>
            </a:r>
            <a:endParaRPr lang="en-US" sz="1150"/>
          </a:p>
        </p:txBody>
      </p:sp>
      <p:sp>
        <p:nvSpPr>
          <p:cNvPr id="30" name="Shape 28"/>
          <p:cNvSpPr/>
          <p:nvPr/>
        </p:nvSpPr>
        <p:spPr>
          <a:xfrm>
            <a:off x="713232" y="5623560"/>
            <a:ext cx="7230618" cy="941832"/>
          </a:xfrm>
          <a:prstGeom prst="roundRect">
            <a:avLst>
              <a:gd name="adj" fmla="val 6154"/>
            </a:avLst>
          </a:prstGeom>
          <a:solidFill>
            <a:srgbClr val="002060"/>
          </a:solidFill>
          <a:ln w="12700">
            <a:solidFill>
              <a:srgbClr val="00206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964692" y="5949315"/>
            <a:ext cx="675978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</a:rPr>
              <a:t>THIS ISN’T SIMPLY ABOUT IMPLEMENTING PURE</a:t>
            </a:r>
          </a:p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 It is to make our research information work harder for researchers and for Reading.</a:t>
            </a:r>
            <a:endParaRPr lang="en-US" sz="140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365760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194D"/>
                </a:solidFill>
              </a:rPr>
              <a:t>Help and support</a:t>
            </a:r>
            <a:endParaRPr lang="en-US" sz="260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>
                <a:solidFill>
                  <a:srgbClr val="5D5D5D"/>
                </a:solidFill>
              </a:rPr>
              <a:t>Guidance will grow as PURE is rolled out</a:t>
            </a:r>
            <a:endParaRPr lang="en-US" sz="1350"/>
          </a:p>
        </p:txBody>
      </p:sp>
      <p:sp>
        <p:nvSpPr>
          <p:cNvPr id="4" name="Shape 2"/>
          <p:cNvSpPr/>
          <p:nvPr/>
        </p:nvSpPr>
        <p:spPr>
          <a:xfrm>
            <a:off x="10561320" y="438912"/>
            <a:ext cx="960120" cy="274320"/>
          </a:xfrm>
          <a:prstGeom prst="roundRect">
            <a:avLst>
              <a:gd name="adj" fmla="val 13333"/>
            </a:avLst>
          </a:prstGeom>
          <a:solidFill>
            <a:srgbClr val="F8EAC2"/>
          </a:solidFill>
          <a:ln w="12700">
            <a:solidFill>
              <a:srgbClr val="F8EAC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0607040" y="502920"/>
            <a:ext cx="868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800000"/>
                </a:solidFill>
              </a:rPr>
              <a:t>HELP</a:t>
            </a:r>
            <a:endParaRPr lang="en-US" sz="2000">
              <a:solidFill>
                <a:srgbClr val="8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1417320"/>
            <a:ext cx="3429000" cy="3429000"/>
          </a:xfrm>
          <a:prstGeom prst="roundRect">
            <a:avLst>
              <a:gd name="adj" fmla="val 1067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31520" y="1417320"/>
            <a:ext cx="64008" cy="3429000"/>
          </a:xfrm>
          <a:prstGeom prst="rect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95097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Guidance</a:t>
            </a:r>
            <a:endParaRPr lang="en-US" sz="1500"/>
          </a:p>
        </p:txBody>
      </p:sp>
      <p:sp>
        <p:nvSpPr>
          <p:cNvPr id="9" name="Text 7"/>
          <p:cNvSpPr/>
          <p:nvPr/>
        </p:nvSpPr>
        <p:spPr>
          <a:xfrm>
            <a:off x="950976" y="2039112"/>
            <a:ext cx="3017520" cy="2606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Accessing PURE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Checking and enhancing profiles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Depositing research outputs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REF guidance as functionality is introduced</a:t>
            </a:r>
            <a:endParaRPr lang="en-US" sz="1130"/>
          </a:p>
        </p:txBody>
      </p:sp>
      <p:sp>
        <p:nvSpPr>
          <p:cNvPr id="10" name="Shape 8"/>
          <p:cNvSpPr/>
          <p:nvPr/>
        </p:nvSpPr>
        <p:spPr>
          <a:xfrm>
            <a:off x="4389120" y="1417320"/>
            <a:ext cx="3429000" cy="3429000"/>
          </a:xfrm>
          <a:prstGeom prst="roundRect">
            <a:avLst>
              <a:gd name="adj" fmla="val 1067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389120" y="1417320"/>
            <a:ext cx="64008" cy="3429000"/>
          </a:xfrm>
          <a:prstGeom prst="rect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60857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Support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4608576" y="2039112"/>
            <a:ext cx="3017520" cy="2606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Workshops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Online guidance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PURE FAQs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• Questions and feedback</a:t>
            </a:r>
            <a:endParaRPr lang="en-US" sz="1130"/>
          </a:p>
        </p:txBody>
      </p:sp>
      <p:sp>
        <p:nvSpPr>
          <p:cNvPr id="14" name="Shape 12"/>
          <p:cNvSpPr/>
          <p:nvPr/>
        </p:nvSpPr>
        <p:spPr>
          <a:xfrm>
            <a:off x="8046720" y="1417320"/>
            <a:ext cx="3429000" cy="3429000"/>
          </a:xfrm>
          <a:prstGeom prst="roundRect">
            <a:avLst>
              <a:gd name="adj" fmla="val 1067"/>
            </a:avLst>
          </a:prstGeom>
          <a:solidFill>
            <a:srgbClr val="FFFFFF"/>
          </a:solidFill>
          <a:ln w="12700">
            <a:solidFill>
              <a:srgbClr val="D6DED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8046720" y="1417320"/>
            <a:ext cx="64008" cy="3429000"/>
          </a:xfrm>
          <a:prstGeom prst="rect">
            <a:avLst/>
          </a:prstGeom>
          <a:solidFill>
            <a:srgbClr val="800000"/>
          </a:solidFill>
          <a:ln w="12700">
            <a:solidFill>
              <a:srgbClr val="80000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266176" y="16002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0194D"/>
                </a:solidFill>
              </a:rPr>
              <a:t>Keep up to date</a:t>
            </a:r>
            <a:endParaRPr lang="en-US" sz="1500"/>
          </a:p>
        </p:txBody>
      </p:sp>
      <p:sp>
        <p:nvSpPr>
          <p:cNvPr id="17" name="Text 15"/>
          <p:cNvSpPr/>
          <p:nvPr/>
        </p:nvSpPr>
        <p:spPr>
          <a:xfrm>
            <a:off x="8266176" y="2039112"/>
            <a:ext cx="3017520" cy="2606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PURE Information and Guidance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Latest dates and actions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New resources as they become available</a:t>
            </a:r>
            <a:endParaRPr lang="en-US" sz="1130"/>
          </a:p>
          <a:p>
            <a:pPr marL="0" indent="0">
              <a:buNone/>
            </a:pPr>
            <a:endParaRPr lang="en-US" sz="1130"/>
          </a:p>
          <a:p>
            <a:pPr marL="0" indent="0">
              <a:buNone/>
            </a:pPr>
            <a:r>
              <a:rPr lang="en-US" sz="1130">
                <a:solidFill>
                  <a:srgbClr val="262626"/>
                </a:solidFill>
              </a:rPr>
              <a:t>PURE@reading.ac.uk</a:t>
            </a:r>
            <a:endParaRPr lang="en-US" sz="1130"/>
          </a:p>
        </p:txBody>
      </p:sp>
      <p:sp>
        <p:nvSpPr>
          <p:cNvPr id="18" name="Shape 16"/>
          <p:cNvSpPr/>
          <p:nvPr/>
        </p:nvSpPr>
        <p:spPr>
          <a:xfrm>
            <a:off x="1325880" y="5321808"/>
            <a:ext cx="9555480" cy="658368"/>
          </a:xfrm>
          <a:prstGeom prst="roundRect">
            <a:avLst>
              <a:gd name="adj" fmla="val 5556"/>
            </a:avLst>
          </a:prstGeom>
          <a:solidFill>
            <a:srgbClr val="10194D"/>
          </a:solidFill>
          <a:ln w="12700">
            <a:solidFill>
              <a:srgbClr val="10194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1587527" y="5422713"/>
            <a:ext cx="8971146" cy="439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https://www.reading.ac.uk/research-innovation-hub/research-strategy-and-planning/pure-information-and-guidance</a:t>
            </a:r>
            <a:r>
              <a:rPr lang="en-US" sz="15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7A7A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oR Theme">
  <a:themeElements>
    <a:clrScheme name="rdg new">
      <a:dk1>
        <a:srgbClr val="50535A"/>
      </a:dk1>
      <a:lt1>
        <a:srgbClr val="FFFFFF"/>
      </a:lt1>
      <a:dk2>
        <a:srgbClr val="000000"/>
      </a:dk2>
      <a:lt2>
        <a:srgbClr val="E0E0E1"/>
      </a:lt2>
      <a:accent1>
        <a:srgbClr val="E71C31"/>
      </a:accent1>
      <a:accent2>
        <a:srgbClr val="E25C3A"/>
      </a:accent2>
      <a:accent3>
        <a:srgbClr val="158473"/>
      </a:accent3>
      <a:accent4>
        <a:srgbClr val="2B7DAE"/>
      </a:accent4>
      <a:accent5>
        <a:srgbClr val="7F6BAE"/>
      </a:accent5>
      <a:accent6>
        <a:srgbClr val="5C6FCC"/>
      </a:accent6>
      <a:hlink>
        <a:srgbClr val="000000"/>
      </a:hlink>
      <a:folHlink>
        <a:srgbClr val="747478"/>
      </a:folHlink>
    </a:clrScheme>
    <a:fontScheme name="Custom 1">
      <a:majorFont>
        <a:latin typeface="Effra Bold"/>
        <a:ea typeface=""/>
        <a:cs typeface=""/>
      </a:majorFont>
      <a:minorFont>
        <a:latin typeface="Eff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8100">
          <a:solidFill>
            <a:schemeClr val="accent1"/>
          </a:solidFill>
        </a:ln>
      </a:spPr>
      <a:bodyPr wrap="none">
        <a:spAutoFit/>
      </a:bodyPr>
      <a:lstStyle>
        <a:defPPr>
          <a:defRPr dirty="0">
            <a:solidFill>
              <a:schemeClr val="tx2"/>
            </a:solidFill>
            <a:latin typeface="+mn-lt"/>
          </a:defRPr>
        </a:defPPr>
      </a:lstStyle>
    </a:spDef>
    <a:lnDef>
      <a:spPr bwMode="auto">
        <a:noFill/>
        <a:ln w="381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tx2"/>
            </a:solidFill>
            <a:latin typeface="+mn-lt"/>
          </a:defRPr>
        </a:defPPr>
      </a:lstStyle>
    </a:txDef>
  </a:objectDefaults>
  <a:extraClrSchemeLst>
    <a:extraClrScheme>
      <a:clrScheme name="UoR - Red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D2002E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Orange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EF7945"/>
        </a:accent1>
        <a:accent2>
          <a:srgbClr val="D2002E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Jade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009A84"/>
        </a:accent1>
        <a:accent2>
          <a:srgbClr val="EF7945"/>
        </a:accent2>
        <a:accent3>
          <a:srgbClr val="D2002E"/>
        </a:accent3>
        <a:accent4>
          <a:srgbClr val="8ABD24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Green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8ABD24"/>
        </a:accent1>
        <a:accent2>
          <a:srgbClr val="EF7945"/>
        </a:accent2>
        <a:accent3>
          <a:srgbClr val="009A84"/>
        </a:accent3>
        <a:accent4>
          <a:srgbClr val="D2002E"/>
        </a:accent4>
        <a:accent5>
          <a:srgbClr val="00AEEF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Cyan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00AEEF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D2002E"/>
        </a:accent5>
        <a:accent6>
          <a:srgbClr val="79679C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Purple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79679C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D2002E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R - Pink">
        <a:dk1>
          <a:srgbClr val="50535A"/>
        </a:dk1>
        <a:lt1>
          <a:srgbClr val="FFFFFF"/>
        </a:lt1>
        <a:dk2>
          <a:srgbClr val="000000"/>
        </a:dk2>
        <a:lt2>
          <a:srgbClr val="E0E0E1"/>
        </a:lt2>
        <a:accent1>
          <a:srgbClr val="E6007E"/>
        </a:accent1>
        <a:accent2>
          <a:srgbClr val="EF7945"/>
        </a:accent2>
        <a:accent3>
          <a:srgbClr val="009A84"/>
        </a:accent3>
        <a:accent4>
          <a:srgbClr val="8ABD24"/>
        </a:accent4>
        <a:accent5>
          <a:srgbClr val="00AEEF"/>
        </a:accent5>
        <a:accent6>
          <a:srgbClr val="D2002E"/>
        </a:accent6>
        <a:hlink>
          <a:srgbClr val="D2002E"/>
        </a:hlink>
        <a:folHlink>
          <a:srgbClr val="50535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4" id="{48780E26-6436-4507-8049-5C268279A866}" vid="{586657D8-4E7C-4F35-B349-D8AF89B642C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73cc60-a79c-4720-8140-1b4d3b754cb2" xsi:nil="true"/>
    <lcf76f155ced4ddcb4097134ff3c332f xmlns="e2e21d54-b27c-42ad-a526-7cf1f1bbf5f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CE6C4C89CFA9478BC41E433E3ECBB4" ma:contentTypeVersion="15" ma:contentTypeDescription="Create a new document." ma:contentTypeScope="" ma:versionID="7c2ddc86da5901443fe956241a69f5c7">
  <xsd:schema xmlns:xsd="http://www.w3.org/2001/XMLSchema" xmlns:xs="http://www.w3.org/2001/XMLSchema" xmlns:p="http://schemas.microsoft.com/office/2006/metadata/properties" xmlns:ns2="e2e21d54-b27c-42ad-a526-7cf1f1bbf5fd" xmlns:ns3="8373cc60-a79c-4720-8140-1b4d3b754cb2" targetNamespace="http://schemas.microsoft.com/office/2006/metadata/properties" ma:root="true" ma:fieldsID="15782cab69e8f8721d42677c998b34e4" ns2:_="" ns3:_="">
    <xsd:import namespace="e2e21d54-b27c-42ad-a526-7cf1f1bbf5fd"/>
    <xsd:import namespace="8373cc60-a79c-4720-8140-1b4d3b754c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21d54-b27c-42ad-a526-7cf1f1bbf5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8cd521b-c766-495a-bf72-da9be8cb7f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73cc60-a79c-4720-8140-1b4d3b754cb2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1f419c3-9ea3-4e8e-b634-410a6ce2ea6d}" ma:internalName="TaxCatchAll" ma:showField="CatchAllData" ma:web="8373cc60-a79c-4720-8140-1b4d3b754c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BEF434-0213-4229-9134-35DFFC4D23C5}">
  <ds:schemaRefs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8373cc60-a79c-4720-8140-1b4d3b754cb2"/>
    <ds:schemaRef ds:uri="e2e21d54-b27c-42ad-a526-7cf1f1bbf5fd"/>
  </ds:schemaRefs>
</ds:datastoreItem>
</file>

<file path=customXml/itemProps2.xml><?xml version="1.0" encoding="utf-8"?>
<ds:datastoreItem xmlns:ds="http://schemas.openxmlformats.org/officeDocument/2006/customXml" ds:itemID="{D2F865BC-8CF5-46FA-B61D-DE3C7B3E33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483635-00DA-41CF-8B35-CC75CDA1877B}">
  <ds:schemaRefs>
    <ds:schemaRef ds:uri="8373cc60-a79c-4720-8140-1b4d3b754cb2"/>
    <ds:schemaRef ds:uri="e2e21d54-b27c-42ad-a526-7cf1f1bbf5f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997</Words>
  <Application>Microsoft Office PowerPoint</Application>
  <PresentationFormat>Widescreen</PresentationFormat>
  <Paragraphs>233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Arial Bold</vt:lpstr>
      <vt:lpstr>Effra</vt:lpstr>
      <vt:lpstr>Office Theme</vt:lpstr>
      <vt:lpstr>UoR Theme</vt:lpstr>
      <vt:lpstr>Introducing PURE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PURE</dc:title>
  <dc:subject>PptxGenJS Presentation</dc:subject>
  <dc:creator>Kirstine Dunhill</dc:creator>
  <cp:lastModifiedBy>Colin Bulpitt</cp:lastModifiedBy>
  <cp:revision>2</cp:revision>
  <dcterms:created xsi:type="dcterms:W3CDTF">2026-09-22T11:24:21Z</dcterms:created>
  <dcterms:modified xsi:type="dcterms:W3CDTF">2026-10-09T07:54:21Z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0x010100D3CE6C4C89CFA9478BC41E433E3ECBB4</vt:lpwstr>
  </property>
  <property fmtid="{D5CDD505-2E9C-101B-9397-08002B2CF9AE}" pid="3" name="MediaServiceImageTags">
    <vt:lpwstr/>
  </property>
</Properties>
</file>