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352" r:id="rId6"/>
    <p:sldId id="339" r:id="rId7"/>
    <p:sldId id="340" r:id="rId8"/>
    <p:sldId id="341" r:id="rId9"/>
    <p:sldId id="353" r:id="rId10"/>
    <p:sldId id="288" r:id="rId11"/>
    <p:sldId id="259" r:id="rId12"/>
    <p:sldId id="286" r:id="rId13"/>
    <p:sldId id="371" r:id="rId14"/>
    <p:sldId id="264" r:id="rId15"/>
    <p:sldId id="315" r:id="rId16"/>
    <p:sldId id="287" r:id="rId17"/>
    <p:sldId id="257" r:id="rId18"/>
    <p:sldId id="308" r:id="rId19"/>
    <p:sldId id="344" r:id="rId20"/>
    <p:sldId id="303" r:id="rId21"/>
    <p:sldId id="304" r:id="rId22"/>
    <p:sldId id="305" r:id="rId23"/>
    <p:sldId id="306" r:id="rId24"/>
    <p:sldId id="307" r:id="rId25"/>
    <p:sldId id="356" r:id="rId26"/>
    <p:sldId id="357" r:id="rId27"/>
    <p:sldId id="376" r:id="rId28"/>
    <p:sldId id="378" r:id="rId29"/>
    <p:sldId id="382" r:id="rId30"/>
    <p:sldId id="380" r:id="rId31"/>
    <p:sldId id="385" r:id="rId32"/>
    <p:sldId id="309" r:id="rId33"/>
    <p:sldId id="310" r:id="rId34"/>
    <p:sldId id="389" r:id="rId35"/>
    <p:sldId id="361" r:id="rId36"/>
    <p:sldId id="386" r:id="rId37"/>
    <p:sldId id="387" r:id="rId38"/>
    <p:sldId id="388" r:id="rId39"/>
    <p:sldId id="384" r:id="rId40"/>
    <p:sldId id="370" r:id="rId41"/>
    <p:sldId id="360" r:id="rId42"/>
    <p:sldId id="349" r:id="rId43"/>
    <p:sldId id="298" r:id="rId44"/>
    <p:sldId id="347" r:id="rId45"/>
    <p:sldId id="299" r:id="rId46"/>
    <p:sldId id="348" r:id="rId47"/>
    <p:sldId id="284" r:id="rId48"/>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F605C-31E8-4F2D-ADD7-BE834157AD3E}" v="2" dt="2023-02-04T16:48:59.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00"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baseline="0">
                <a:latin typeface="Arial" pitchFamily="34" charset="0"/>
              </a:rPr>
              <a:t>Postdoctoral Fellowships</a:t>
            </a:r>
          </a:p>
        </c:rich>
      </c:tx>
      <c:overlay val="0"/>
    </c:title>
    <c:autoTitleDeleted val="0"/>
    <c:view3D>
      <c:rotX val="15"/>
      <c:rotY val="20"/>
      <c:rAngAx val="0"/>
    </c:view3D>
    <c:floor>
      <c:thickness val="0"/>
    </c:floor>
    <c:sideWall>
      <c:thickness val="0"/>
      <c:spPr>
        <a:noFill/>
      </c:spPr>
    </c:sideWall>
    <c:backWall>
      <c:thickness val="0"/>
      <c:spPr>
        <a:noFill/>
      </c:spPr>
    </c:backWall>
    <c:plotArea>
      <c:layout/>
      <c:bar3DChart>
        <c:barDir val="col"/>
        <c:grouping val="standard"/>
        <c:varyColors val="0"/>
        <c:ser>
          <c:idx val="0"/>
          <c:order val="0"/>
          <c:tx>
            <c:strRef>
              <c:f>PDF!$B$1</c:f>
              <c:strCache>
                <c:ptCount val="1"/>
                <c:pt idx="0">
                  <c:v>Number of awards</c:v>
                </c:pt>
              </c:strCache>
            </c:strRef>
          </c:tx>
          <c:invertIfNegative val="0"/>
          <c:dLbls>
            <c:dLbl>
              <c:idx val="4"/>
              <c:layout>
                <c:manualLayout>
                  <c:x val="-3.5791948541643699E-2"/>
                  <c:y val="-2.038569576662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E-497A-BFAC-479F13F699A4}"/>
                </c:ext>
              </c:extLst>
            </c:dLbl>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PDF!$A$2:$A$6</c:f>
              <c:strCache>
                <c:ptCount val="5"/>
                <c:pt idx="0">
                  <c:v>2017-18</c:v>
                </c:pt>
                <c:pt idx="1">
                  <c:v>2018-19</c:v>
                </c:pt>
                <c:pt idx="2">
                  <c:v>2019-20</c:v>
                </c:pt>
                <c:pt idx="3">
                  <c:v>2020-21</c:v>
                </c:pt>
                <c:pt idx="4">
                  <c:v>2021-22</c:v>
                </c:pt>
              </c:strCache>
            </c:strRef>
          </c:cat>
          <c:val>
            <c:numRef>
              <c:f>PDF!$B$2:$B$6</c:f>
              <c:numCache>
                <c:formatCode>General</c:formatCode>
                <c:ptCount val="5"/>
                <c:pt idx="0">
                  <c:v>54</c:v>
                </c:pt>
                <c:pt idx="1">
                  <c:v>53</c:v>
                </c:pt>
                <c:pt idx="2">
                  <c:v>36</c:v>
                </c:pt>
                <c:pt idx="3">
                  <c:v>45</c:v>
                </c:pt>
                <c:pt idx="4">
                  <c:v>45</c:v>
                </c:pt>
              </c:numCache>
            </c:numRef>
          </c:val>
          <c:extLst>
            <c:ext xmlns:c16="http://schemas.microsoft.com/office/drawing/2014/chart" uri="{C3380CC4-5D6E-409C-BE32-E72D297353CC}">
              <c16:uniqueId val="{00000001-9C2E-497A-BFAC-479F13F699A4}"/>
            </c:ext>
          </c:extLst>
        </c:ser>
        <c:ser>
          <c:idx val="1"/>
          <c:order val="1"/>
          <c:tx>
            <c:strRef>
              <c:f>PDF!$C$1</c:f>
              <c:strCache>
                <c:ptCount val="1"/>
                <c:pt idx="0">
                  <c:v>Success Rate </c:v>
                </c:pt>
              </c:strCache>
            </c:strRef>
          </c:tx>
          <c:invertIfNegative val="0"/>
          <c:dLbls>
            <c:dLbl>
              <c:idx val="4"/>
              <c:layout>
                <c:manualLayout>
                  <c:x val="-2.0187054083028354E-2"/>
                  <c:y val="-2.015112817228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E-497A-BFAC-479F13F699A4}"/>
                </c:ext>
              </c:extLst>
            </c:dLbl>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PDF!$A$2:$A$6</c:f>
              <c:strCache>
                <c:ptCount val="5"/>
                <c:pt idx="0">
                  <c:v>2017-18</c:v>
                </c:pt>
                <c:pt idx="1">
                  <c:v>2018-19</c:v>
                </c:pt>
                <c:pt idx="2">
                  <c:v>2019-20</c:v>
                </c:pt>
                <c:pt idx="3">
                  <c:v>2020-21</c:v>
                </c:pt>
                <c:pt idx="4">
                  <c:v>2021-22</c:v>
                </c:pt>
              </c:strCache>
            </c:strRef>
          </c:cat>
          <c:val>
            <c:numRef>
              <c:f>PDF!$C$2:$C$6</c:f>
              <c:numCache>
                <c:formatCode>0.00%</c:formatCode>
                <c:ptCount val="5"/>
                <c:pt idx="0">
                  <c:v>9.4076655052264813E-2</c:v>
                </c:pt>
                <c:pt idx="1">
                  <c:v>8.4260731319554846E-2</c:v>
                </c:pt>
                <c:pt idx="2">
                  <c:v>6.1538461538461542E-2</c:v>
                </c:pt>
                <c:pt idx="3">
                  <c:v>6.2761506276150625E-2</c:v>
                </c:pt>
                <c:pt idx="4">
                  <c:v>8.5227272727272721E-2</c:v>
                </c:pt>
              </c:numCache>
            </c:numRef>
          </c:val>
          <c:extLst>
            <c:ext xmlns:c16="http://schemas.microsoft.com/office/drawing/2014/chart" uri="{C3380CC4-5D6E-409C-BE32-E72D297353CC}">
              <c16:uniqueId val="{00000003-9C2E-497A-BFAC-479F13F699A4}"/>
            </c:ext>
          </c:extLst>
        </c:ser>
        <c:ser>
          <c:idx val="2"/>
          <c:order val="2"/>
          <c:tx>
            <c:strRef>
              <c:f>PDF!$D$1</c:f>
              <c:strCache>
                <c:ptCount val="1"/>
                <c:pt idx="0">
                  <c:v>Number of applicants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PDF!$A$2:$A$6</c:f>
              <c:strCache>
                <c:ptCount val="5"/>
                <c:pt idx="0">
                  <c:v>2017-18</c:v>
                </c:pt>
                <c:pt idx="1">
                  <c:v>2018-19</c:v>
                </c:pt>
                <c:pt idx="2">
                  <c:v>2019-20</c:v>
                </c:pt>
                <c:pt idx="3">
                  <c:v>2020-21</c:v>
                </c:pt>
                <c:pt idx="4">
                  <c:v>2021-22</c:v>
                </c:pt>
              </c:strCache>
            </c:strRef>
          </c:cat>
          <c:val>
            <c:numRef>
              <c:f>PDF!$D$2:$D$6</c:f>
              <c:numCache>
                <c:formatCode>General</c:formatCode>
                <c:ptCount val="5"/>
                <c:pt idx="0">
                  <c:v>574</c:v>
                </c:pt>
                <c:pt idx="1">
                  <c:v>629</c:v>
                </c:pt>
                <c:pt idx="2">
                  <c:v>585</c:v>
                </c:pt>
                <c:pt idx="3">
                  <c:v>717</c:v>
                </c:pt>
                <c:pt idx="4">
                  <c:v>528</c:v>
                </c:pt>
              </c:numCache>
            </c:numRef>
          </c:val>
          <c:extLst>
            <c:ext xmlns:c16="http://schemas.microsoft.com/office/drawing/2014/chart" uri="{C3380CC4-5D6E-409C-BE32-E72D297353CC}">
              <c16:uniqueId val="{00000004-9C2E-497A-BFAC-479F13F699A4}"/>
            </c:ext>
          </c:extLst>
        </c:ser>
        <c:dLbls>
          <c:showLegendKey val="0"/>
          <c:showVal val="1"/>
          <c:showCatName val="0"/>
          <c:showSerName val="0"/>
          <c:showPercent val="0"/>
          <c:showBubbleSize val="0"/>
        </c:dLbls>
        <c:gapWidth val="150"/>
        <c:shape val="pyramid"/>
        <c:axId val="125059072"/>
        <c:axId val="125060608"/>
        <c:axId val="89982272"/>
      </c:bar3DChart>
      <c:catAx>
        <c:axId val="125059072"/>
        <c:scaling>
          <c:orientation val="minMax"/>
        </c:scaling>
        <c:delete val="0"/>
        <c:axPos val="b"/>
        <c:numFmt formatCode="General" sourceLinked="0"/>
        <c:majorTickMark val="out"/>
        <c:minorTickMark val="none"/>
        <c:tickLblPos val="nextTo"/>
        <c:txPr>
          <a:bodyPr/>
          <a:lstStyle/>
          <a:p>
            <a:pPr>
              <a:defRPr sz="1400" baseline="0">
                <a:latin typeface="Arial" pitchFamily="34" charset="0"/>
              </a:defRPr>
            </a:pPr>
            <a:endParaRPr lang="en-US"/>
          </a:p>
        </c:txPr>
        <c:crossAx val="125060608"/>
        <c:crosses val="autoZero"/>
        <c:auto val="1"/>
        <c:lblAlgn val="ctr"/>
        <c:lblOffset val="100"/>
        <c:noMultiLvlLbl val="0"/>
      </c:catAx>
      <c:valAx>
        <c:axId val="125060608"/>
        <c:scaling>
          <c:orientation val="minMax"/>
        </c:scaling>
        <c:delete val="1"/>
        <c:axPos val="l"/>
        <c:numFmt formatCode="General" sourceLinked="1"/>
        <c:majorTickMark val="out"/>
        <c:minorTickMark val="none"/>
        <c:tickLblPos val="none"/>
        <c:crossAx val="125059072"/>
        <c:crosses val="autoZero"/>
        <c:crossBetween val="between"/>
      </c:valAx>
      <c:serAx>
        <c:axId val="89982272"/>
        <c:scaling>
          <c:orientation val="minMax"/>
        </c:scaling>
        <c:delete val="1"/>
        <c:axPos val="b"/>
        <c:majorTickMark val="out"/>
        <c:minorTickMark val="none"/>
        <c:tickLblPos val="none"/>
        <c:crossAx val="125060608"/>
        <c:crosses val="autoZero"/>
      </c:serAx>
    </c:plotArea>
    <c:legend>
      <c:legendPos val="t"/>
      <c:layout>
        <c:manualLayout>
          <c:xMode val="edge"/>
          <c:yMode val="edge"/>
          <c:x val="1.0006890261630801E-2"/>
          <c:y val="9.5635614712544947E-2"/>
          <c:w val="0.97391625743291954"/>
          <c:h val="0.13960765065877265"/>
        </c:manualLayout>
      </c:layout>
      <c:overlay val="0"/>
      <c:txPr>
        <a:bodyPr/>
        <a:lstStyle/>
        <a:p>
          <a:pPr>
            <a:defRPr sz="1600" baseline="0">
              <a:latin typeface="Arial"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baseline="0">
                <a:latin typeface="Arial" pitchFamily="34" charset="0"/>
              </a:rPr>
              <a:t>Mid-Career Fellowships</a:t>
            </a:r>
          </a:p>
        </c:rich>
      </c:tx>
      <c:overlay val="0"/>
    </c:title>
    <c:autoTitleDeleted val="0"/>
    <c:view3D>
      <c:rotX val="15"/>
      <c:rotY val="20"/>
      <c:rAngAx val="0"/>
    </c:view3D>
    <c:floor>
      <c:thickness val="0"/>
    </c:floor>
    <c:sideWall>
      <c:thickness val="0"/>
      <c:spPr>
        <a:noFill/>
      </c:spPr>
    </c:sideWall>
    <c:backWall>
      <c:thickness val="0"/>
      <c:spPr>
        <a:noFill/>
      </c:spPr>
    </c:backWall>
    <c:plotArea>
      <c:layout/>
      <c:bar3DChart>
        <c:barDir val="col"/>
        <c:grouping val="standard"/>
        <c:varyColors val="0"/>
        <c:ser>
          <c:idx val="0"/>
          <c:order val="0"/>
          <c:tx>
            <c:strRef>
              <c:f>MCF!$B$1</c:f>
              <c:strCache>
                <c:ptCount val="1"/>
                <c:pt idx="0">
                  <c:v>Number of awards</c:v>
                </c:pt>
              </c:strCache>
            </c:strRef>
          </c:tx>
          <c:invertIfNegative val="0"/>
          <c:dLbls>
            <c:dLbl>
              <c:idx val="0"/>
              <c:layout>
                <c:manualLayout>
                  <c:x val="-3.7092810414868571E-17"/>
                  <c:y val="2.3509649534329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10-4BC6-B0C7-6CD26677FE7E}"/>
                </c:ext>
              </c:extLst>
            </c:dLbl>
            <c:dLbl>
              <c:idx val="1"/>
              <c:layout>
                <c:manualLayout>
                  <c:x val="-3.7092810414868571E-17"/>
                  <c:y val="3.3585213620470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10-4BC6-B0C7-6CD26677FE7E}"/>
                </c:ext>
              </c:extLst>
            </c:dLbl>
            <c:dLbl>
              <c:idx val="2"/>
              <c:layout>
                <c:manualLayout>
                  <c:x val="0"/>
                  <c:y val="3.3585213620470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10-4BC6-B0C7-6CD26677FE7E}"/>
                </c:ext>
              </c:extLst>
            </c:dLbl>
            <c:dLbl>
              <c:idx val="3"/>
              <c:layout>
                <c:manualLayout>
                  <c:x val="-1.4162873039959535E-2"/>
                  <c:y val="3.3585213620470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10-4BC6-B0C7-6CD26677FE7E}"/>
                </c:ext>
              </c:extLst>
            </c:dLbl>
            <c:dLbl>
              <c:idx val="4"/>
              <c:layout>
                <c:manualLayout>
                  <c:x val="-1.8209408194233688E-2"/>
                  <c:y val="2.686817089637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10-4BC6-B0C7-6CD26677FE7E}"/>
                </c:ext>
              </c:extLst>
            </c:dLbl>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MCF!$A$2:$A$6</c:f>
              <c:strCache>
                <c:ptCount val="5"/>
                <c:pt idx="0">
                  <c:v>2017-18</c:v>
                </c:pt>
                <c:pt idx="1">
                  <c:v>2018-19</c:v>
                </c:pt>
                <c:pt idx="2">
                  <c:v>2019-20</c:v>
                </c:pt>
                <c:pt idx="3">
                  <c:v>2020-21</c:v>
                </c:pt>
                <c:pt idx="4">
                  <c:v>2021-22</c:v>
                </c:pt>
              </c:strCache>
            </c:strRef>
          </c:cat>
          <c:val>
            <c:numRef>
              <c:f>MCF!$B$2:$B$6</c:f>
              <c:numCache>
                <c:formatCode>General</c:formatCode>
                <c:ptCount val="5"/>
                <c:pt idx="0">
                  <c:v>33</c:v>
                </c:pt>
                <c:pt idx="1">
                  <c:v>30</c:v>
                </c:pt>
                <c:pt idx="2">
                  <c:v>26</c:v>
                </c:pt>
                <c:pt idx="3">
                  <c:v>28</c:v>
                </c:pt>
                <c:pt idx="4">
                  <c:v>38</c:v>
                </c:pt>
              </c:numCache>
            </c:numRef>
          </c:val>
          <c:extLst>
            <c:ext xmlns:c16="http://schemas.microsoft.com/office/drawing/2014/chart" uri="{C3380CC4-5D6E-409C-BE32-E72D297353CC}">
              <c16:uniqueId val="{00000005-EE10-4BC6-B0C7-6CD26677FE7E}"/>
            </c:ext>
          </c:extLst>
        </c:ser>
        <c:ser>
          <c:idx val="1"/>
          <c:order val="1"/>
          <c:tx>
            <c:strRef>
              <c:f>MCF!$C$1</c:f>
              <c:strCache>
                <c:ptCount val="1"/>
                <c:pt idx="0">
                  <c:v>Success Rate </c:v>
                </c:pt>
              </c:strCache>
            </c:strRef>
          </c:tx>
          <c:invertIfNegative val="0"/>
          <c:dLbls>
            <c:dLbl>
              <c:idx val="4"/>
              <c:layout>
                <c:manualLayout>
                  <c:x val="-4.0465351542741529E-3"/>
                  <c:y val="-1.0075564086141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10-4BC6-B0C7-6CD26677FE7E}"/>
                </c:ext>
              </c:extLst>
            </c:dLbl>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MCF!$A$2:$A$6</c:f>
              <c:strCache>
                <c:ptCount val="5"/>
                <c:pt idx="0">
                  <c:v>2017-18</c:v>
                </c:pt>
                <c:pt idx="1">
                  <c:v>2018-19</c:v>
                </c:pt>
                <c:pt idx="2">
                  <c:v>2019-20</c:v>
                </c:pt>
                <c:pt idx="3">
                  <c:v>2020-21</c:v>
                </c:pt>
                <c:pt idx="4">
                  <c:v>2021-22</c:v>
                </c:pt>
              </c:strCache>
            </c:strRef>
          </c:cat>
          <c:val>
            <c:numRef>
              <c:f>MCF!$C$2:$C$6</c:f>
              <c:numCache>
                <c:formatCode>0.00%</c:formatCode>
                <c:ptCount val="5"/>
                <c:pt idx="0">
                  <c:v>0.15277777777777779</c:v>
                </c:pt>
                <c:pt idx="1">
                  <c:v>0.15384615384615385</c:v>
                </c:pt>
                <c:pt idx="2">
                  <c:v>0.104</c:v>
                </c:pt>
                <c:pt idx="3">
                  <c:v>9.0909090909090912E-2</c:v>
                </c:pt>
                <c:pt idx="4">
                  <c:v>0.14285714285714285</c:v>
                </c:pt>
              </c:numCache>
            </c:numRef>
          </c:val>
          <c:extLst>
            <c:ext xmlns:c16="http://schemas.microsoft.com/office/drawing/2014/chart" uri="{C3380CC4-5D6E-409C-BE32-E72D297353CC}">
              <c16:uniqueId val="{00000007-EE10-4BC6-B0C7-6CD26677FE7E}"/>
            </c:ext>
          </c:extLst>
        </c:ser>
        <c:ser>
          <c:idx val="2"/>
          <c:order val="2"/>
          <c:tx>
            <c:strRef>
              <c:f>MCF!$D$1</c:f>
              <c:strCache>
                <c:ptCount val="1"/>
                <c:pt idx="0">
                  <c:v>Number of applicants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MCF!$A$2:$A$6</c:f>
              <c:strCache>
                <c:ptCount val="5"/>
                <c:pt idx="0">
                  <c:v>2017-18</c:v>
                </c:pt>
                <c:pt idx="1">
                  <c:v>2018-19</c:v>
                </c:pt>
                <c:pt idx="2">
                  <c:v>2019-20</c:v>
                </c:pt>
                <c:pt idx="3">
                  <c:v>2020-21</c:v>
                </c:pt>
                <c:pt idx="4">
                  <c:v>2021-22</c:v>
                </c:pt>
              </c:strCache>
            </c:strRef>
          </c:cat>
          <c:val>
            <c:numRef>
              <c:f>MCF!$D$2:$D$6</c:f>
              <c:numCache>
                <c:formatCode>General</c:formatCode>
                <c:ptCount val="5"/>
                <c:pt idx="0">
                  <c:v>216</c:v>
                </c:pt>
                <c:pt idx="1">
                  <c:v>195</c:v>
                </c:pt>
                <c:pt idx="2">
                  <c:v>250</c:v>
                </c:pt>
                <c:pt idx="3">
                  <c:v>308</c:v>
                </c:pt>
                <c:pt idx="4">
                  <c:v>266</c:v>
                </c:pt>
              </c:numCache>
            </c:numRef>
          </c:val>
          <c:extLst>
            <c:ext xmlns:c16="http://schemas.microsoft.com/office/drawing/2014/chart" uri="{C3380CC4-5D6E-409C-BE32-E72D297353CC}">
              <c16:uniqueId val="{00000008-EE10-4BC6-B0C7-6CD26677FE7E}"/>
            </c:ext>
          </c:extLst>
        </c:ser>
        <c:dLbls>
          <c:showLegendKey val="0"/>
          <c:showVal val="1"/>
          <c:showCatName val="0"/>
          <c:showSerName val="0"/>
          <c:showPercent val="0"/>
          <c:showBubbleSize val="0"/>
        </c:dLbls>
        <c:gapWidth val="150"/>
        <c:shape val="pyramid"/>
        <c:axId val="67619456"/>
        <c:axId val="67625344"/>
        <c:axId val="89985472"/>
      </c:bar3DChart>
      <c:catAx>
        <c:axId val="67619456"/>
        <c:scaling>
          <c:orientation val="minMax"/>
        </c:scaling>
        <c:delete val="0"/>
        <c:axPos val="b"/>
        <c:numFmt formatCode="General" sourceLinked="0"/>
        <c:majorTickMark val="out"/>
        <c:minorTickMark val="none"/>
        <c:tickLblPos val="nextTo"/>
        <c:txPr>
          <a:bodyPr/>
          <a:lstStyle/>
          <a:p>
            <a:pPr>
              <a:defRPr sz="1400" baseline="0">
                <a:latin typeface="Arial" pitchFamily="34" charset="0"/>
              </a:defRPr>
            </a:pPr>
            <a:endParaRPr lang="en-US"/>
          </a:p>
        </c:txPr>
        <c:crossAx val="67625344"/>
        <c:crosses val="autoZero"/>
        <c:auto val="1"/>
        <c:lblAlgn val="ctr"/>
        <c:lblOffset val="100"/>
        <c:noMultiLvlLbl val="0"/>
      </c:catAx>
      <c:valAx>
        <c:axId val="67625344"/>
        <c:scaling>
          <c:orientation val="minMax"/>
        </c:scaling>
        <c:delete val="1"/>
        <c:axPos val="l"/>
        <c:numFmt formatCode="General" sourceLinked="1"/>
        <c:majorTickMark val="out"/>
        <c:minorTickMark val="none"/>
        <c:tickLblPos val="none"/>
        <c:crossAx val="67619456"/>
        <c:crosses val="autoZero"/>
        <c:crossBetween val="between"/>
      </c:valAx>
      <c:serAx>
        <c:axId val="89985472"/>
        <c:scaling>
          <c:orientation val="minMax"/>
        </c:scaling>
        <c:delete val="1"/>
        <c:axPos val="b"/>
        <c:majorTickMark val="out"/>
        <c:minorTickMark val="none"/>
        <c:tickLblPos val="none"/>
        <c:crossAx val="67625344"/>
        <c:crosses val="autoZero"/>
      </c:serAx>
    </c:plotArea>
    <c:legend>
      <c:legendPos val="t"/>
      <c:layout>
        <c:manualLayout>
          <c:xMode val="edge"/>
          <c:yMode val="edge"/>
          <c:x val="1.2030157838767883E-2"/>
          <c:y val="6.2050401092074797E-2"/>
          <c:w val="0.97391625743291954"/>
          <c:h val="0.14632469338286672"/>
        </c:manualLayout>
      </c:layout>
      <c:overlay val="0"/>
      <c:txPr>
        <a:bodyPr/>
        <a:lstStyle/>
        <a:p>
          <a:pPr>
            <a:defRPr sz="1600" baseline="0">
              <a:latin typeface="Arial"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baseline="0">
                <a:latin typeface="Arial" pitchFamily="34" charset="0"/>
              </a:rPr>
              <a:t>SRF/TOB</a:t>
            </a:r>
          </a:p>
        </c:rich>
      </c:tx>
      <c:overlay val="0"/>
    </c:title>
    <c:autoTitleDeleted val="0"/>
    <c:view3D>
      <c:rotX val="15"/>
      <c:rotY val="20"/>
      <c:rAngAx val="0"/>
    </c:view3D>
    <c:floor>
      <c:thickness val="0"/>
    </c:floor>
    <c:sideWall>
      <c:thickness val="0"/>
      <c:spPr>
        <a:noFill/>
      </c:spPr>
    </c:sideWall>
    <c:backWall>
      <c:thickness val="0"/>
      <c:spPr>
        <a:noFill/>
      </c:spPr>
    </c:backWall>
    <c:plotArea>
      <c:layout>
        <c:manualLayout>
          <c:layoutTarget val="inner"/>
          <c:xMode val="edge"/>
          <c:yMode val="edge"/>
          <c:x val="2.2255943348507841E-2"/>
          <c:y val="0.22735920258653747"/>
          <c:w val="0.95548811330298433"/>
          <c:h val="0.65311102213820926"/>
        </c:manualLayout>
      </c:layout>
      <c:bar3DChart>
        <c:barDir val="col"/>
        <c:grouping val="standard"/>
        <c:varyColors val="0"/>
        <c:ser>
          <c:idx val="0"/>
          <c:order val="0"/>
          <c:tx>
            <c:strRef>
              <c:f>SRF!$B$1</c:f>
              <c:strCache>
                <c:ptCount val="1"/>
                <c:pt idx="0">
                  <c:v>Number of awards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SRF!$A$2:$A$6</c:f>
              <c:strCache>
                <c:ptCount val="5"/>
                <c:pt idx="0">
                  <c:v>2017-18</c:v>
                </c:pt>
                <c:pt idx="1">
                  <c:v>2018-19</c:v>
                </c:pt>
                <c:pt idx="2">
                  <c:v>2019-20</c:v>
                </c:pt>
                <c:pt idx="3">
                  <c:v>2020-21</c:v>
                </c:pt>
                <c:pt idx="4">
                  <c:v>2021-22</c:v>
                </c:pt>
              </c:strCache>
            </c:strRef>
          </c:cat>
          <c:val>
            <c:numRef>
              <c:f>SRF!$B$2:$B$6</c:f>
              <c:numCache>
                <c:formatCode>General</c:formatCode>
                <c:ptCount val="5"/>
                <c:pt idx="0">
                  <c:v>8</c:v>
                </c:pt>
                <c:pt idx="1">
                  <c:v>8</c:v>
                </c:pt>
                <c:pt idx="2">
                  <c:v>9</c:v>
                </c:pt>
                <c:pt idx="3">
                  <c:v>10</c:v>
                </c:pt>
                <c:pt idx="4">
                  <c:v>9</c:v>
                </c:pt>
              </c:numCache>
            </c:numRef>
          </c:val>
          <c:extLst>
            <c:ext xmlns:c16="http://schemas.microsoft.com/office/drawing/2014/chart" uri="{C3380CC4-5D6E-409C-BE32-E72D297353CC}">
              <c16:uniqueId val="{00000000-B358-41D2-973D-6E5D788915DB}"/>
            </c:ext>
          </c:extLst>
        </c:ser>
        <c:ser>
          <c:idx val="1"/>
          <c:order val="1"/>
          <c:tx>
            <c:strRef>
              <c:f>SRF!$C$1</c:f>
              <c:strCache>
                <c:ptCount val="1"/>
                <c:pt idx="0">
                  <c:v>Success Rate </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SRF!$A$2:$A$6</c:f>
              <c:strCache>
                <c:ptCount val="5"/>
                <c:pt idx="0">
                  <c:v>2017-18</c:v>
                </c:pt>
                <c:pt idx="1">
                  <c:v>2018-19</c:v>
                </c:pt>
                <c:pt idx="2">
                  <c:v>2019-20</c:v>
                </c:pt>
                <c:pt idx="3">
                  <c:v>2020-21</c:v>
                </c:pt>
                <c:pt idx="4">
                  <c:v>2021-22</c:v>
                </c:pt>
              </c:strCache>
            </c:strRef>
          </c:cat>
          <c:val>
            <c:numRef>
              <c:f>SRF!$C$2:$C$6</c:f>
              <c:numCache>
                <c:formatCode>0.00%</c:formatCode>
                <c:ptCount val="5"/>
                <c:pt idx="0">
                  <c:v>0.10666666666666667</c:v>
                </c:pt>
                <c:pt idx="1">
                  <c:v>0.11428571428571428</c:v>
                </c:pt>
                <c:pt idx="2">
                  <c:v>9.7826086956521743E-2</c:v>
                </c:pt>
                <c:pt idx="3">
                  <c:v>0.10416666666666667</c:v>
                </c:pt>
                <c:pt idx="4">
                  <c:v>8.0357142857142863E-2</c:v>
                </c:pt>
              </c:numCache>
            </c:numRef>
          </c:val>
          <c:extLst>
            <c:ext xmlns:c16="http://schemas.microsoft.com/office/drawing/2014/chart" uri="{C3380CC4-5D6E-409C-BE32-E72D297353CC}">
              <c16:uniqueId val="{00000001-B358-41D2-973D-6E5D788915DB}"/>
            </c:ext>
          </c:extLst>
        </c:ser>
        <c:ser>
          <c:idx val="2"/>
          <c:order val="2"/>
          <c:tx>
            <c:strRef>
              <c:f>SRF!$D$1</c:f>
              <c:strCache>
                <c:ptCount val="1"/>
                <c:pt idx="0">
                  <c:v>Number of applicants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SRF!$A$2:$A$6</c:f>
              <c:strCache>
                <c:ptCount val="5"/>
                <c:pt idx="0">
                  <c:v>2017-18</c:v>
                </c:pt>
                <c:pt idx="1">
                  <c:v>2018-19</c:v>
                </c:pt>
                <c:pt idx="2">
                  <c:v>2019-20</c:v>
                </c:pt>
                <c:pt idx="3">
                  <c:v>2020-21</c:v>
                </c:pt>
                <c:pt idx="4">
                  <c:v>2021-22</c:v>
                </c:pt>
              </c:strCache>
            </c:strRef>
          </c:cat>
          <c:val>
            <c:numRef>
              <c:f>SRF!$D$2:$D$6</c:f>
              <c:numCache>
                <c:formatCode>General</c:formatCode>
                <c:ptCount val="5"/>
                <c:pt idx="0">
                  <c:v>75</c:v>
                </c:pt>
                <c:pt idx="1">
                  <c:v>70</c:v>
                </c:pt>
                <c:pt idx="2">
                  <c:v>92</c:v>
                </c:pt>
                <c:pt idx="3">
                  <c:v>96</c:v>
                </c:pt>
                <c:pt idx="4">
                  <c:v>112</c:v>
                </c:pt>
              </c:numCache>
            </c:numRef>
          </c:val>
          <c:extLst>
            <c:ext xmlns:c16="http://schemas.microsoft.com/office/drawing/2014/chart" uri="{C3380CC4-5D6E-409C-BE32-E72D297353CC}">
              <c16:uniqueId val="{00000002-B358-41D2-973D-6E5D788915DB}"/>
            </c:ext>
          </c:extLst>
        </c:ser>
        <c:dLbls>
          <c:showLegendKey val="0"/>
          <c:showVal val="1"/>
          <c:showCatName val="0"/>
          <c:showSerName val="0"/>
          <c:showPercent val="0"/>
          <c:showBubbleSize val="0"/>
        </c:dLbls>
        <c:gapWidth val="150"/>
        <c:shape val="pyramid"/>
        <c:axId val="94536448"/>
        <c:axId val="94537984"/>
        <c:axId val="90034176"/>
      </c:bar3DChart>
      <c:catAx>
        <c:axId val="94536448"/>
        <c:scaling>
          <c:orientation val="minMax"/>
        </c:scaling>
        <c:delete val="0"/>
        <c:axPos val="b"/>
        <c:numFmt formatCode="General" sourceLinked="0"/>
        <c:majorTickMark val="out"/>
        <c:minorTickMark val="none"/>
        <c:tickLblPos val="nextTo"/>
        <c:txPr>
          <a:bodyPr/>
          <a:lstStyle/>
          <a:p>
            <a:pPr>
              <a:defRPr sz="1400" baseline="0">
                <a:latin typeface="Arial" pitchFamily="34" charset="0"/>
              </a:defRPr>
            </a:pPr>
            <a:endParaRPr lang="en-US"/>
          </a:p>
        </c:txPr>
        <c:crossAx val="94537984"/>
        <c:crosses val="autoZero"/>
        <c:auto val="1"/>
        <c:lblAlgn val="ctr"/>
        <c:lblOffset val="100"/>
        <c:noMultiLvlLbl val="0"/>
      </c:catAx>
      <c:valAx>
        <c:axId val="94537984"/>
        <c:scaling>
          <c:orientation val="minMax"/>
        </c:scaling>
        <c:delete val="1"/>
        <c:axPos val="l"/>
        <c:numFmt formatCode="General" sourceLinked="1"/>
        <c:majorTickMark val="out"/>
        <c:minorTickMark val="none"/>
        <c:tickLblPos val="none"/>
        <c:crossAx val="94536448"/>
        <c:crosses val="autoZero"/>
        <c:crossBetween val="between"/>
      </c:valAx>
      <c:serAx>
        <c:axId val="90034176"/>
        <c:scaling>
          <c:orientation val="minMax"/>
        </c:scaling>
        <c:delete val="1"/>
        <c:axPos val="b"/>
        <c:majorTickMark val="out"/>
        <c:minorTickMark val="none"/>
        <c:tickLblPos val="none"/>
        <c:crossAx val="94537984"/>
        <c:crosses val="autoZero"/>
      </c:serAx>
    </c:plotArea>
    <c:legend>
      <c:legendPos val="t"/>
      <c:layout>
        <c:manualLayout>
          <c:xMode val="edge"/>
          <c:yMode val="edge"/>
          <c:x val="5.9603551073566493E-3"/>
          <c:y val="6.2050401092074797E-2"/>
          <c:w val="0.97391625743291954"/>
          <c:h val="0.19334407406566975"/>
        </c:manualLayout>
      </c:layout>
      <c:overlay val="0"/>
      <c:txPr>
        <a:bodyPr/>
        <a:lstStyle/>
        <a:p>
          <a:pPr>
            <a:defRPr sz="1600" baseline="0">
              <a:latin typeface="Arial"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1">
                <a:latin typeface="Arial" panose="020B0604020202020204" pitchFamily="34" charset="0"/>
                <a:cs typeface="Arial" panose="020B0604020202020204" pitchFamily="34" charset="0"/>
              </a:rPr>
              <a:t>BA/Leverhulme</a:t>
            </a:r>
            <a:r>
              <a:rPr lang="en-GB" sz="1600" b="1" baseline="0">
                <a:latin typeface="Arial" panose="020B0604020202020204" pitchFamily="34" charset="0"/>
                <a:cs typeface="Arial" panose="020B0604020202020204" pitchFamily="34" charset="0"/>
              </a:rPr>
              <a:t> Small Research Grants</a:t>
            </a:r>
            <a:endParaRPr lang="en-GB" sz="1600" b="1">
              <a:latin typeface="Arial" panose="020B0604020202020204" pitchFamily="34" charset="0"/>
              <a:cs typeface="Arial" panose="020B0604020202020204" pitchFamily="34" charset="0"/>
            </a:endParaRPr>
          </a:p>
        </c:rich>
      </c:tx>
      <c:overlay val="0"/>
    </c:title>
    <c:autoTitleDeleted val="0"/>
    <c:view3D>
      <c:rotX val="15"/>
      <c:rotY val="20"/>
      <c:rAngAx val="0"/>
    </c:view3D>
    <c:floor>
      <c:thickness val="0"/>
    </c:floor>
    <c:sideWall>
      <c:thickness val="0"/>
      <c:spPr>
        <a:noFill/>
      </c:spPr>
    </c:sideWall>
    <c:backWall>
      <c:thickness val="0"/>
      <c:spPr>
        <a:noFill/>
      </c:spPr>
    </c:backWall>
    <c:plotArea>
      <c:layout>
        <c:manualLayout>
          <c:layoutTarget val="inner"/>
          <c:xMode val="edge"/>
          <c:yMode val="edge"/>
          <c:x val="1.9723865877712032E-2"/>
          <c:y val="0.20299090015815147"/>
          <c:w val="0.95660749506903353"/>
          <c:h val="0.70353311391765305"/>
        </c:manualLayout>
      </c:layout>
      <c:bar3DChart>
        <c:barDir val="col"/>
        <c:grouping val="standard"/>
        <c:varyColors val="0"/>
        <c:ser>
          <c:idx val="0"/>
          <c:order val="0"/>
          <c:tx>
            <c:strRef>
              <c:f>SRG!$B$1</c:f>
              <c:strCache>
                <c:ptCount val="1"/>
                <c:pt idx="0">
                  <c:v>Number of awards</c:v>
                </c:pt>
              </c:strCache>
            </c:strRef>
          </c:tx>
          <c:invertIfNegative val="0"/>
          <c:dLbls>
            <c:dLbl>
              <c:idx val="0"/>
              <c:layout>
                <c:manualLayout>
                  <c:x val="-2.8325746079919074E-2"/>
                  <c:y val="6.7170427240940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B-40F8-9A2C-42DAEB9096B9}"/>
                </c:ext>
              </c:extLst>
            </c:dLbl>
            <c:dLbl>
              <c:idx val="1"/>
              <c:layout>
                <c:manualLayout>
                  <c:x val="-2.0232675771370775E-2"/>
                  <c:y val="5.709486315479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FB-40F8-9A2C-42DAEB9096B9}"/>
                </c:ext>
              </c:extLst>
            </c:dLbl>
            <c:dLbl>
              <c:idx val="2"/>
              <c:layout>
                <c:manualLayout>
                  <c:x val="-2.4279210925644928E-2"/>
                  <c:y val="7.0528948602987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B-40F8-9A2C-42DAEB9096B9}"/>
                </c:ext>
              </c:extLst>
            </c:dLbl>
            <c:dLbl>
              <c:idx val="3"/>
              <c:layout>
                <c:manualLayout>
                  <c:x val="-4.0465351542741536E-2"/>
                  <c:y val="8.0604512689128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FB-40F8-9A2C-42DAEB9096B9}"/>
                </c:ext>
              </c:extLst>
            </c:dLbl>
            <c:dLbl>
              <c:idx val="4"/>
              <c:layout>
                <c:manualLayout>
                  <c:x val="-6.06980273141123E-2"/>
                  <c:y val="6.3811905878893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FB-40F8-9A2C-42DAEB9096B9}"/>
                </c:ext>
              </c:extLst>
            </c:dLbl>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SRG!$A$2:$A$6</c:f>
              <c:strCache>
                <c:ptCount val="5"/>
                <c:pt idx="0">
                  <c:v>2017-18</c:v>
                </c:pt>
                <c:pt idx="1">
                  <c:v>2018-19</c:v>
                </c:pt>
                <c:pt idx="2">
                  <c:v>2019-20</c:v>
                </c:pt>
                <c:pt idx="3">
                  <c:v>2020-21</c:v>
                </c:pt>
                <c:pt idx="4">
                  <c:v>2021-22 </c:v>
                </c:pt>
              </c:strCache>
            </c:strRef>
          </c:cat>
          <c:val>
            <c:numRef>
              <c:f>SRG!$B$2:$B$6</c:f>
              <c:numCache>
                <c:formatCode>General</c:formatCode>
                <c:ptCount val="5"/>
                <c:pt idx="0">
                  <c:v>317</c:v>
                </c:pt>
                <c:pt idx="1">
                  <c:v>315</c:v>
                </c:pt>
                <c:pt idx="2">
                  <c:v>292</c:v>
                </c:pt>
                <c:pt idx="3">
                  <c:v>302</c:v>
                </c:pt>
                <c:pt idx="4">
                  <c:v>397</c:v>
                </c:pt>
              </c:numCache>
            </c:numRef>
          </c:val>
          <c:extLst>
            <c:ext xmlns:c16="http://schemas.microsoft.com/office/drawing/2014/chart" uri="{C3380CC4-5D6E-409C-BE32-E72D297353CC}">
              <c16:uniqueId val="{00000005-9AFB-40F8-9A2C-42DAEB9096B9}"/>
            </c:ext>
          </c:extLst>
        </c:ser>
        <c:ser>
          <c:idx val="1"/>
          <c:order val="1"/>
          <c:tx>
            <c:strRef>
              <c:f>SRG!$C$1</c:f>
              <c:strCache>
                <c:ptCount val="1"/>
                <c:pt idx="0">
                  <c:v>Success Rate </c:v>
                </c:pt>
              </c:strCache>
            </c:strRef>
          </c:tx>
          <c:invertIfNegative val="0"/>
          <c:dLbls>
            <c:dLbl>
              <c:idx val="0"/>
              <c:layout>
                <c:manualLayout>
                  <c:x val="0"/>
                  <c:y val="-3.6943734982517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FB-40F8-9A2C-42DAEB9096B9}"/>
                </c:ext>
              </c:extLst>
            </c:dLbl>
            <c:dLbl>
              <c:idx val="1"/>
              <c:layout>
                <c:manualLayout>
                  <c:x val="3.7092810414868614E-17"/>
                  <c:y val="-3.3585213620470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FB-40F8-9A2C-42DAEB9096B9}"/>
                </c:ext>
              </c:extLst>
            </c:dLbl>
            <c:dLbl>
              <c:idx val="2"/>
              <c:layout>
                <c:manualLayout>
                  <c:x val="0"/>
                  <c:y val="-3.3585213620470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FB-40F8-9A2C-42DAEB9096B9}"/>
                </c:ext>
              </c:extLst>
            </c:dLbl>
            <c:dLbl>
              <c:idx val="3"/>
              <c:layout>
                <c:manualLayout>
                  <c:x val="0"/>
                  <c:y val="-3.3585213620470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FB-40F8-9A2C-42DAEB9096B9}"/>
                </c:ext>
              </c:extLst>
            </c:dLbl>
            <c:dLbl>
              <c:idx val="4"/>
              <c:layout>
                <c:manualLayout>
                  <c:x val="-6.0698027314112302E-3"/>
                  <c:y val="-3.6943734982517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FB-40F8-9A2C-42DAEB9096B9}"/>
                </c:ext>
              </c:extLst>
            </c:dLbl>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SRG!$A$2:$A$6</c:f>
              <c:strCache>
                <c:ptCount val="5"/>
                <c:pt idx="0">
                  <c:v>2017-18</c:v>
                </c:pt>
                <c:pt idx="1">
                  <c:v>2018-19</c:v>
                </c:pt>
                <c:pt idx="2">
                  <c:v>2019-20</c:v>
                </c:pt>
                <c:pt idx="3">
                  <c:v>2020-21</c:v>
                </c:pt>
                <c:pt idx="4">
                  <c:v>2021-22 </c:v>
                </c:pt>
              </c:strCache>
            </c:strRef>
          </c:cat>
          <c:val>
            <c:numRef>
              <c:f>SRG!$C$2:$C$6</c:f>
              <c:numCache>
                <c:formatCode>0.00%</c:formatCode>
                <c:ptCount val="5"/>
                <c:pt idx="0">
                  <c:v>0.20012626262626262</c:v>
                </c:pt>
                <c:pt idx="1">
                  <c:v>0.17847025495750707</c:v>
                </c:pt>
                <c:pt idx="2">
                  <c:v>0.17339667458432304</c:v>
                </c:pt>
                <c:pt idx="3">
                  <c:v>0.20066445182724252</c:v>
                </c:pt>
                <c:pt idx="4">
                  <c:v>0.30799069045771915</c:v>
                </c:pt>
              </c:numCache>
            </c:numRef>
          </c:val>
          <c:extLst>
            <c:ext xmlns:c16="http://schemas.microsoft.com/office/drawing/2014/chart" uri="{C3380CC4-5D6E-409C-BE32-E72D297353CC}">
              <c16:uniqueId val="{0000000B-9AFB-40F8-9A2C-42DAEB9096B9}"/>
            </c:ext>
          </c:extLst>
        </c:ser>
        <c:ser>
          <c:idx val="2"/>
          <c:order val="2"/>
          <c:tx>
            <c:strRef>
              <c:f>SRG!$D$1</c:f>
              <c:strCache>
                <c:ptCount val="1"/>
                <c:pt idx="0">
                  <c:v>Number of applicants</c:v>
                </c:pt>
              </c:strCache>
            </c:strRef>
          </c:tx>
          <c:invertIfNegative val="0"/>
          <c:dLbls>
            <c:spPr>
              <a:noFill/>
              <a:ln>
                <a:noFill/>
              </a:ln>
              <a:effectLst/>
            </c:spPr>
            <c:txPr>
              <a:bodyPr/>
              <a:lstStyle/>
              <a:p>
                <a:pPr>
                  <a:defRPr sz="14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SRG!$A$2:$A$6</c:f>
              <c:strCache>
                <c:ptCount val="5"/>
                <c:pt idx="0">
                  <c:v>2017-18</c:v>
                </c:pt>
                <c:pt idx="1">
                  <c:v>2018-19</c:v>
                </c:pt>
                <c:pt idx="2">
                  <c:v>2019-20</c:v>
                </c:pt>
                <c:pt idx="3">
                  <c:v>2020-21</c:v>
                </c:pt>
                <c:pt idx="4">
                  <c:v>2021-22 </c:v>
                </c:pt>
              </c:strCache>
            </c:strRef>
          </c:cat>
          <c:val>
            <c:numRef>
              <c:f>SRG!$D$2:$D$6</c:f>
              <c:numCache>
                <c:formatCode>General</c:formatCode>
                <c:ptCount val="5"/>
                <c:pt idx="0">
                  <c:v>1584</c:v>
                </c:pt>
                <c:pt idx="1">
                  <c:v>1765</c:v>
                </c:pt>
                <c:pt idx="2">
                  <c:v>1684</c:v>
                </c:pt>
                <c:pt idx="3">
                  <c:v>1505</c:v>
                </c:pt>
                <c:pt idx="4">
                  <c:v>1289</c:v>
                </c:pt>
              </c:numCache>
            </c:numRef>
          </c:val>
          <c:extLst>
            <c:ext xmlns:c16="http://schemas.microsoft.com/office/drawing/2014/chart" uri="{C3380CC4-5D6E-409C-BE32-E72D297353CC}">
              <c16:uniqueId val="{0000000C-9AFB-40F8-9A2C-42DAEB9096B9}"/>
            </c:ext>
          </c:extLst>
        </c:ser>
        <c:dLbls>
          <c:showLegendKey val="0"/>
          <c:showVal val="1"/>
          <c:showCatName val="0"/>
          <c:showSerName val="0"/>
          <c:showPercent val="0"/>
          <c:showBubbleSize val="0"/>
        </c:dLbls>
        <c:gapWidth val="150"/>
        <c:shape val="pyramid"/>
        <c:axId val="94567040"/>
        <c:axId val="94912896"/>
        <c:axId val="94933888"/>
      </c:bar3DChart>
      <c:catAx>
        <c:axId val="94567040"/>
        <c:scaling>
          <c:orientation val="minMax"/>
        </c:scaling>
        <c:delete val="0"/>
        <c:axPos val="b"/>
        <c:numFmt formatCode="General" sourceLinked="0"/>
        <c:majorTickMark val="out"/>
        <c:minorTickMark val="none"/>
        <c:tickLblPos val="nextTo"/>
        <c:txPr>
          <a:bodyPr/>
          <a:lstStyle/>
          <a:p>
            <a:pPr>
              <a:defRPr sz="1400" baseline="0">
                <a:latin typeface="Arial" pitchFamily="34" charset="0"/>
              </a:defRPr>
            </a:pPr>
            <a:endParaRPr lang="en-US"/>
          </a:p>
        </c:txPr>
        <c:crossAx val="94912896"/>
        <c:crosses val="autoZero"/>
        <c:auto val="1"/>
        <c:lblAlgn val="ctr"/>
        <c:lblOffset val="100"/>
        <c:noMultiLvlLbl val="0"/>
      </c:catAx>
      <c:valAx>
        <c:axId val="94912896"/>
        <c:scaling>
          <c:orientation val="minMax"/>
        </c:scaling>
        <c:delete val="1"/>
        <c:axPos val="l"/>
        <c:numFmt formatCode="General" sourceLinked="1"/>
        <c:majorTickMark val="out"/>
        <c:minorTickMark val="none"/>
        <c:tickLblPos val="none"/>
        <c:crossAx val="94567040"/>
        <c:crosses val="autoZero"/>
        <c:crossBetween val="between"/>
      </c:valAx>
      <c:serAx>
        <c:axId val="94933888"/>
        <c:scaling>
          <c:orientation val="minMax"/>
        </c:scaling>
        <c:delete val="1"/>
        <c:axPos val="b"/>
        <c:majorTickMark val="out"/>
        <c:minorTickMark val="none"/>
        <c:tickLblPos val="none"/>
        <c:crossAx val="94912896"/>
        <c:crosses val="autoZero"/>
      </c:serAx>
    </c:plotArea>
    <c:legend>
      <c:legendPos val="t"/>
      <c:layout>
        <c:manualLayout>
          <c:xMode val="edge"/>
          <c:yMode val="edge"/>
          <c:x val="1.9647765922750776E-3"/>
          <c:y val="7.7991073722094975E-2"/>
          <c:w val="0.97391625743291954"/>
          <c:h val="0.13960765065877265"/>
        </c:manualLayout>
      </c:layout>
      <c:overlay val="0"/>
      <c:txPr>
        <a:bodyPr/>
        <a:lstStyle/>
        <a:p>
          <a:pPr>
            <a:defRPr sz="1600" baseline="0">
              <a:latin typeface="Arial" pitchFamily="34"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864519" cy="3355739"/>
          </a:xfrm>
          <a:prstGeom prst="rect">
            <a:avLst/>
          </a:prstGeom>
        </p:spPr>
        <p:txBody>
          <a:bodyPr vert="horz" lIns="181902" tIns="90951" rIns="181902" bIns="90951" rtlCol="0"/>
          <a:lstStyle>
            <a:lvl1pPr algn="l">
              <a:defRPr sz="2400"/>
            </a:lvl1pPr>
          </a:lstStyle>
          <a:p>
            <a:endParaRPr lang="en-GB"/>
          </a:p>
        </p:txBody>
      </p:sp>
      <p:sp>
        <p:nvSpPr>
          <p:cNvPr id="3" name="Date Placeholder 2"/>
          <p:cNvSpPr>
            <a:spLocks noGrp="1"/>
          </p:cNvSpPr>
          <p:nvPr>
            <p:ph type="dt" idx="1"/>
          </p:nvPr>
        </p:nvSpPr>
        <p:spPr>
          <a:xfrm>
            <a:off x="3744380" y="2"/>
            <a:ext cx="2864519" cy="3355739"/>
          </a:xfrm>
          <a:prstGeom prst="rect">
            <a:avLst/>
          </a:prstGeom>
        </p:spPr>
        <p:txBody>
          <a:bodyPr vert="horz" lIns="181902" tIns="90951" rIns="181902" bIns="90951" rtlCol="0"/>
          <a:lstStyle>
            <a:lvl1pPr algn="r">
              <a:defRPr sz="2400"/>
            </a:lvl1pPr>
          </a:lstStyle>
          <a:p>
            <a:fld id="{94EE0EAB-5D98-4C81-AAD4-E22DBBAD3256}" type="datetimeFigureOut">
              <a:rPr lang="en-GB" smtClean="0"/>
              <a:t>06/08/2025</a:t>
            </a:fld>
            <a:endParaRPr lang="en-GB"/>
          </a:p>
        </p:txBody>
      </p:sp>
      <p:sp>
        <p:nvSpPr>
          <p:cNvPr id="4" name="Slide Image Placeholder 3"/>
          <p:cNvSpPr>
            <a:spLocks noGrp="1" noRot="1" noChangeAspect="1"/>
          </p:cNvSpPr>
          <p:nvPr>
            <p:ph type="sldImg" idx="2"/>
          </p:nvPr>
        </p:nvSpPr>
        <p:spPr>
          <a:xfrm>
            <a:off x="-16760825" y="8355013"/>
            <a:ext cx="40132000" cy="22574250"/>
          </a:xfrm>
          <a:prstGeom prst="rect">
            <a:avLst/>
          </a:prstGeom>
          <a:noFill/>
          <a:ln w="12700">
            <a:solidFill>
              <a:prstClr val="black"/>
            </a:solidFill>
          </a:ln>
        </p:spPr>
        <p:txBody>
          <a:bodyPr vert="horz" lIns="181902" tIns="90951" rIns="181902" bIns="90951" rtlCol="0" anchor="ctr"/>
          <a:lstStyle/>
          <a:p>
            <a:endParaRPr lang="en-GB"/>
          </a:p>
        </p:txBody>
      </p:sp>
      <p:sp>
        <p:nvSpPr>
          <p:cNvPr id="5" name="Notes Placeholder 4"/>
          <p:cNvSpPr>
            <a:spLocks noGrp="1"/>
          </p:cNvSpPr>
          <p:nvPr>
            <p:ph type="body" sz="quarter" idx="3"/>
          </p:nvPr>
        </p:nvSpPr>
        <p:spPr>
          <a:xfrm>
            <a:off x="661047" y="32187185"/>
            <a:ext cx="5288341" cy="26334967"/>
          </a:xfrm>
          <a:prstGeom prst="rect">
            <a:avLst/>
          </a:prstGeom>
        </p:spPr>
        <p:txBody>
          <a:bodyPr vert="horz" lIns="181902" tIns="90951" rIns="181902" bIns="909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63526733"/>
            <a:ext cx="2864519" cy="3355734"/>
          </a:xfrm>
          <a:prstGeom prst="rect">
            <a:avLst/>
          </a:prstGeom>
        </p:spPr>
        <p:txBody>
          <a:bodyPr vert="horz" lIns="181902" tIns="90951" rIns="181902" bIns="90951" rtlCol="0" anchor="b"/>
          <a:lstStyle>
            <a:lvl1pPr algn="l">
              <a:defRPr sz="2400"/>
            </a:lvl1pPr>
          </a:lstStyle>
          <a:p>
            <a:endParaRPr lang="en-GB"/>
          </a:p>
        </p:txBody>
      </p:sp>
      <p:sp>
        <p:nvSpPr>
          <p:cNvPr id="7" name="Slide Number Placeholder 6"/>
          <p:cNvSpPr>
            <a:spLocks noGrp="1"/>
          </p:cNvSpPr>
          <p:nvPr>
            <p:ph type="sldNum" sz="quarter" idx="5"/>
          </p:nvPr>
        </p:nvSpPr>
        <p:spPr>
          <a:xfrm>
            <a:off x="3744380" y="63526733"/>
            <a:ext cx="2864519" cy="3355734"/>
          </a:xfrm>
          <a:prstGeom prst="rect">
            <a:avLst/>
          </a:prstGeom>
        </p:spPr>
        <p:txBody>
          <a:bodyPr vert="horz" lIns="181902" tIns="90951" rIns="181902" bIns="90951" rtlCol="0" anchor="b"/>
          <a:lstStyle>
            <a:lvl1pPr algn="r">
              <a:defRPr sz="2400"/>
            </a:lvl1pPr>
          </a:lstStyle>
          <a:p>
            <a:fld id="{3CD70A9E-44A7-437A-91C6-650B39D56F78}" type="slidenum">
              <a:rPr lang="en-GB" smtClean="0"/>
              <a:t>‹#›</a:t>
            </a:fld>
            <a:endParaRPr lang="en-GB"/>
          </a:p>
        </p:txBody>
      </p:sp>
    </p:spTree>
    <p:extLst>
      <p:ext uri="{BB962C8B-B14F-4D97-AF65-F5344CB8AC3E}">
        <p14:creationId xmlns:p14="http://schemas.microsoft.com/office/powerpoint/2010/main" val="368787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1</a:t>
            </a:fld>
            <a:endParaRPr lang="en-GB"/>
          </a:p>
        </p:txBody>
      </p:sp>
    </p:spTree>
    <p:extLst>
      <p:ext uri="{BB962C8B-B14F-4D97-AF65-F5344CB8AC3E}">
        <p14:creationId xmlns:p14="http://schemas.microsoft.com/office/powerpoint/2010/main" val="109760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latin typeface="Arial" panose="020B0604020202020204" pitchFamily="34" charset="0"/>
                <a:ea typeface="Geneva" pitchFamily="121" charset="-128"/>
                <a:cs typeface="Arial" panose="020B0604020202020204" pitchFamily="34" charset="0"/>
              </a:rPr>
              <a:t>.</a:t>
            </a:r>
          </a:p>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10</a:t>
            </a:fld>
            <a:endParaRPr lang="en-GB"/>
          </a:p>
        </p:txBody>
      </p:sp>
    </p:spTree>
    <p:extLst>
      <p:ext uri="{BB962C8B-B14F-4D97-AF65-F5344CB8AC3E}">
        <p14:creationId xmlns:p14="http://schemas.microsoft.com/office/powerpoint/2010/main" val="392151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11</a:t>
            </a:fld>
            <a:endParaRPr lang="en-GB"/>
          </a:p>
        </p:txBody>
      </p:sp>
    </p:spTree>
    <p:extLst>
      <p:ext uri="{BB962C8B-B14F-4D97-AF65-F5344CB8AC3E}">
        <p14:creationId xmlns:p14="http://schemas.microsoft.com/office/powerpoint/2010/main" val="312621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12</a:t>
            </a:fld>
            <a:endParaRPr lang="en-GB"/>
          </a:p>
        </p:txBody>
      </p:sp>
    </p:spTree>
    <p:extLst>
      <p:ext uri="{BB962C8B-B14F-4D97-AF65-F5344CB8AC3E}">
        <p14:creationId xmlns:p14="http://schemas.microsoft.com/office/powerpoint/2010/main" val="60462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13</a:t>
            </a:fld>
            <a:endParaRPr lang="en-GB"/>
          </a:p>
        </p:txBody>
      </p:sp>
    </p:spTree>
    <p:extLst>
      <p:ext uri="{BB962C8B-B14F-4D97-AF65-F5344CB8AC3E}">
        <p14:creationId xmlns:p14="http://schemas.microsoft.com/office/powerpoint/2010/main" val="182036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14</a:t>
            </a:fld>
            <a:endParaRPr lang="en-GB"/>
          </a:p>
        </p:txBody>
      </p:sp>
    </p:spTree>
    <p:extLst>
      <p:ext uri="{BB962C8B-B14F-4D97-AF65-F5344CB8AC3E}">
        <p14:creationId xmlns:p14="http://schemas.microsoft.com/office/powerpoint/2010/main" val="64827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15</a:t>
            </a:fld>
            <a:endParaRPr lang="en-GB"/>
          </a:p>
        </p:txBody>
      </p:sp>
    </p:spTree>
    <p:extLst>
      <p:ext uri="{BB962C8B-B14F-4D97-AF65-F5344CB8AC3E}">
        <p14:creationId xmlns:p14="http://schemas.microsoft.com/office/powerpoint/2010/main" val="357938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16</a:t>
            </a:fld>
            <a:endParaRPr lang="en-GB"/>
          </a:p>
        </p:txBody>
      </p:sp>
    </p:spTree>
    <p:extLst>
      <p:ext uri="{BB962C8B-B14F-4D97-AF65-F5344CB8AC3E}">
        <p14:creationId xmlns:p14="http://schemas.microsoft.com/office/powerpoint/2010/main" val="417191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17</a:t>
            </a:fld>
            <a:endParaRPr lang="en-GB"/>
          </a:p>
        </p:txBody>
      </p:sp>
    </p:spTree>
    <p:extLst>
      <p:ext uri="{BB962C8B-B14F-4D97-AF65-F5344CB8AC3E}">
        <p14:creationId xmlns:p14="http://schemas.microsoft.com/office/powerpoint/2010/main" val="185407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18</a:t>
            </a:fld>
            <a:endParaRPr lang="en-GB"/>
          </a:p>
        </p:txBody>
      </p:sp>
    </p:spTree>
    <p:extLst>
      <p:ext uri="{BB962C8B-B14F-4D97-AF65-F5344CB8AC3E}">
        <p14:creationId xmlns:p14="http://schemas.microsoft.com/office/powerpoint/2010/main" val="429271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19</a:t>
            </a:fld>
            <a:endParaRPr lang="en-GB"/>
          </a:p>
        </p:txBody>
      </p:sp>
    </p:spTree>
    <p:extLst>
      <p:ext uri="{BB962C8B-B14F-4D97-AF65-F5344CB8AC3E}">
        <p14:creationId xmlns:p14="http://schemas.microsoft.com/office/powerpoint/2010/main" val="21943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2</a:t>
            </a:fld>
            <a:endParaRPr lang="en-GB"/>
          </a:p>
        </p:txBody>
      </p:sp>
    </p:spTree>
    <p:extLst>
      <p:ext uri="{BB962C8B-B14F-4D97-AF65-F5344CB8AC3E}">
        <p14:creationId xmlns:p14="http://schemas.microsoft.com/office/powerpoint/2010/main" val="2460270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20</a:t>
            </a:fld>
            <a:endParaRPr lang="en-GB"/>
          </a:p>
        </p:txBody>
      </p:sp>
    </p:spTree>
    <p:extLst>
      <p:ext uri="{BB962C8B-B14F-4D97-AF65-F5344CB8AC3E}">
        <p14:creationId xmlns:p14="http://schemas.microsoft.com/office/powerpoint/2010/main" val="23322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21</a:t>
            </a:fld>
            <a:endParaRPr lang="en-GB"/>
          </a:p>
        </p:txBody>
      </p:sp>
    </p:spTree>
    <p:extLst>
      <p:ext uri="{BB962C8B-B14F-4D97-AF65-F5344CB8AC3E}">
        <p14:creationId xmlns:p14="http://schemas.microsoft.com/office/powerpoint/2010/main" val="55981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ea typeface="Geneva" pitchFamily="121" charset="-128"/>
                <a:cs typeface="Calibri"/>
              </a:rPr>
              <a:t>This is a new scheme </a:t>
            </a:r>
          </a:p>
        </p:txBody>
      </p:sp>
      <p:sp>
        <p:nvSpPr>
          <p:cNvPr id="4" name="Slide Number Placeholder 3"/>
          <p:cNvSpPr>
            <a:spLocks noGrp="1"/>
          </p:cNvSpPr>
          <p:nvPr>
            <p:ph type="sldNum" sz="quarter" idx="5"/>
          </p:nvPr>
        </p:nvSpPr>
        <p:spPr/>
        <p:txBody>
          <a:bodyPr/>
          <a:lstStyle/>
          <a:p>
            <a:fld id="{3CD70A9E-44A7-437A-91C6-650B39D56F78}" type="slidenum">
              <a:rPr lang="en-GB" smtClean="0"/>
              <a:t>22</a:t>
            </a:fld>
            <a:endParaRPr lang="en-GB"/>
          </a:p>
        </p:txBody>
      </p:sp>
    </p:spTree>
    <p:extLst>
      <p:ext uri="{BB962C8B-B14F-4D97-AF65-F5344CB8AC3E}">
        <p14:creationId xmlns:p14="http://schemas.microsoft.com/office/powerpoint/2010/main" val="1191032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Calibri"/>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23</a:t>
            </a:fld>
            <a:endParaRPr lang="en-GB"/>
          </a:p>
        </p:txBody>
      </p:sp>
    </p:spTree>
    <p:extLst>
      <p:ext uri="{BB962C8B-B14F-4D97-AF65-F5344CB8AC3E}">
        <p14:creationId xmlns:p14="http://schemas.microsoft.com/office/powerpoint/2010/main" val="67739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latin typeface="Arial" panose="020B0604020202020204" pitchFamily="34" charset="0"/>
                <a:ea typeface="Geneva" pitchFamily="121" charset="-128"/>
                <a:cs typeface="Arial" panose="020B0604020202020204" pitchFamily="34" charset="0"/>
              </a:rPr>
              <a:t>.</a:t>
            </a:r>
          </a:p>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24</a:t>
            </a:fld>
            <a:endParaRPr lang="en-GB"/>
          </a:p>
        </p:txBody>
      </p:sp>
    </p:spTree>
    <p:extLst>
      <p:ext uri="{BB962C8B-B14F-4D97-AF65-F5344CB8AC3E}">
        <p14:creationId xmlns:p14="http://schemas.microsoft.com/office/powerpoint/2010/main" val="392151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25</a:t>
            </a:fld>
            <a:endParaRPr lang="en-GB"/>
          </a:p>
        </p:txBody>
      </p:sp>
    </p:spTree>
    <p:extLst>
      <p:ext uri="{BB962C8B-B14F-4D97-AF65-F5344CB8AC3E}">
        <p14:creationId xmlns:p14="http://schemas.microsoft.com/office/powerpoint/2010/main" val="3126214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26</a:t>
            </a:fld>
            <a:endParaRPr lang="en-GB"/>
          </a:p>
        </p:txBody>
      </p:sp>
    </p:spTree>
    <p:extLst>
      <p:ext uri="{BB962C8B-B14F-4D97-AF65-F5344CB8AC3E}">
        <p14:creationId xmlns:p14="http://schemas.microsoft.com/office/powerpoint/2010/main" val="57803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27</a:t>
            </a:fld>
            <a:endParaRPr lang="en-GB"/>
          </a:p>
        </p:txBody>
      </p:sp>
    </p:spTree>
    <p:extLst>
      <p:ext uri="{BB962C8B-B14F-4D97-AF65-F5344CB8AC3E}">
        <p14:creationId xmlns:p14="http://schemas.microsoft.com/office/powerpoint/2010/main" val="604621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a:latin typeface="Arial" panose="020B0604020202020204" pitchFamily="34" charset="0"/>
                <a:ea typeface="Geneva" pitchFamily="121" charset="-128"/>
                <a:cs typeface="Arial" panose="020B0604020202020204" pitchFamily="34" charset="0"/>
              </a:rPr>
              <a:t>.</a:t>
            </a:r>
          </a:p>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28</a:t>
            </a:fld>
            <a:endParaRPr lang="en-GB"/>
          </a:p>
        </p:txBody>
      </p:sp>
    </p:spTree>
    <p:extLst>
      <p:ext uri="{BB962C8B-B14F-4D97-AF65-F5344CB8AC3E}">
        <p14:creationId xmlns:p14="http://schemas.microsoft.com/office/powerpoint/2010/main" val="2115367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ea typeface="Geneva"/>
                <a:cs typeface="Calibri"/>
              </a:rPr>
              <a:t>At least 5 of the 12 conferences will be BA/</a:t>
            </a:r>
            <a:r>
              <a:rPr lang="en-GB" altLang="en-US" err="1">
                <a:ea typeface="Geneva"/>
                <a:cs typeface="Calibri"/>
              </a:rPr>
              <a:t>Wellcome</a:t>
            </a:r>
            <a:r>
              <a:rPr lang="en-GB" altLang="en-US">
                <a:ea typeface="Geneva"/>
                <a:cs typeface="Calibri"/>
              </a:rPr>
              <a:t> Trust Conferences </a:t>
            </a:r>
            <a:endParaRPr lang="en-GB" altLang="en-US">
              <a:ea typeface="Geneva" pitchFamily="121" charset="-128"/>
              <a:cs typeface="Calibri"/>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29</a:t>
            </a:fld>
            <a:endParaRPr lang="en-GB"/>
          </a:p>
        </p:txBody>
      </p:sp>
    </p:spTree>
    <p:extLst>
      <p:ext uri="{BB962C8B-B14F-4D97-AF65-F5344CB8AC3E}">
        <p14:creationId xmlns:p14="http://schemas.microsoft.com/office/powerpoint/2010/main" val="5129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3</a:t>
            </a:fld>
            <a:endParaRPr lang="en-GB"/>
          </a:p>
        </p:txBody>
      </p:sp>
    </p:spTree>
    <p:extLst>
      <p:ext uri="{BB962C8B-B14F-4D97-AF65-F5344CB8AC3E}">
        <p14:creationId xmlns:p14="http://schemas.microsoft.com/office/powerpoint/2010/main" val="1783949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30</a:t>
            </a:fld>
            <a:endParaRPr lang="en-GB"/>
          </a:p>
        </p:txBody>
      </p:sp>
    </p:spTree>
    <p:extLst>
      <p:ext uri="{BB962C8B-B14F-4D97-AF65-F5344CB8AC3E}">
        <p14:creationId xmlns:p14="http://schemas.microsoft.com/office/powerpoint/2010/main" val="2882450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31</a:t>
            </a:fld>
            <a:endParaRPr lang="en-GB"/>
          </a:p>
        </p:txBody>
      </p:sp>
    </p:spTree>
    <p:extLst>
      <p:ext uri="{BB962C8B-B14F-4D97-AF65-F5344CB8AC3E}">
        <p14:creationId xmlns:p14="http://schemas.microsoft.com/office/powerpoint/2010/main" val="1978368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slide.] </a:t>
            </a:r>
            <a:endParaRPr lang="en-US"/>
          </a:p>
          <a:p>
            <a:endParaRPr lang="en-GB">
              <a:cs typeface="Calibri"/>
            </a:endParaRPr>
          </a:p>
          <a:p>
            <a:r>
              <a:rPr lang="en-GB"/>
              <a:t>The Academy has developed a position of expertise in shaping, influencing and advising policy internationally for the UK and at a global level and if you are interested with collaborating with us on any of these things then do let us know.</a:t>
            </a:r>
            <a:endParaRPr lang="en-GB">
              <a:cs typeface="Calibri"/>
            </a:endParaRPr>
          </a:p>
          <a:p>
            <a:endParaRPr lang="en-GB"/>
          </a:p>
          <a:p>
            <a:r>
              <a:rPr lang="en-GB"/>
              <a:t>Our other programmes and activities which include funding calls, but also include international conferences, roundtables, workshops, briefings, reports, and consultation responses. This presentation will provide an overview of our current and upcoming programmes, as well as some insight into the work we have been doing on briefings and policy reports.</a:t>
            </a:r>
            <a:endParaRPr lang="en-GB">
              <a:cs typeface="Calibri"/>
            </a:endParaRPr>
          </a:p>
          <a:p>
            <a:endParaRPr lang="en-GB">
              <a:cs typeface="Calibri"/>
            </a:endParaRPr>
          </a:p>
          <a:p>
            <a:r>
              <a:rPr lang="en-GB"/>
              <a:t>We will shortly be launching Knowledge Frontiers: International Interdisciplinary Research 2023. We are finalising the details for the call, and expect to be announcing this in the next few weeks. The deadline for this call will be October 2022, further information will be made available on our website.</a:t>
            </a:r>
            <a:endParaRPr lang="en-GB">
              <a:cs typeface="Calibri"/>
            </a:endParaRPr>
          </a:p>
          <a:p>
            <a:br>
              <a:rPr lang="en-US"/>
            </a:br>
            <a:endParaRPr lang="en-US"/>
          </a:p>
          <a:p>
            <a:endParaRPr lang="en-GB">
              <a:cs typeface="Calibri"/>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32</a:t>
            </a:fld>
            <a:endParaRPr lang="en-GB"/>
          </a:p>
        </p:txBody>
      </p:sp>
    </p:spTree>
    <p:extLst>
      <p:ext uri="{BB962C8B-B14F-4D97-AF65-F5344CB8AC3E}">
        <p14:creationId xmlns:p14="http://schemas.microsoft.com/office/powerpoint/2010/main" val="4079065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our international offering, we currently have one programme open for applications at the moment – our Global Professorships programme.</a:t>
            </a:r>
            <a:endParaRPr lang="en-US"/>
          </a:p>
          <a:p>
            <a:endParaRPr lang="en-GB"/>
          </a:p>
          <a:p>
            <a:r>
              <a:rPr lang="en-GB"/>
              <a:t>The aim of this programme is to attract internationally-recognised established scholars to further their individual research goals while enhancing the UK’s commitment to international research partnerships and collaboration and is intended to strengthen the UK’s </a:t>
            </a:r>
            <a:r>
              <a:rPr lang="en-GB">
                <a:effectLst/>
              </a:rPr>
              <a:t>research </a:t>
            </a:r>
            <a:r>
              <a:rPr lang="en-GB"/>
              <a:t>excellence </a:t>
            </a:r>
            <a:r>
              <a:rPr lang="en-GB">
                <a:effectLst/>
              </a:rPr>
              <a:t>and </a:t>
            </a:r>
            <a:r>
              <a:rPr lang="en-GB"/>
              <a:t>capability </a:t>
            </a:r>
            <a:r>
              <a:rPr lang="en-GB">
                <a:effectLst/>
              </a:rPr>
              <a:t>in the </a:t>
            </a:r>
            <a:r>
              <a:rPr lang="en-GB"/>
              <a:t>humanities </a:t>
            </a:r>
            <a:r>
              <a:rPr lang="en-GB">
                <a:effectLst/>
              </a:rPr>
              <a:t>and the </a:t>
            </a:r>
            <a:r>
              <a:rPr lang="en-GB"/>
              <a:t>social sciences</a:t>
            </a:r>
            <a:r>
              <a:rPr lang="en-GB">
                <a:effectLst/>
              </a:rPr>
              <a:t>.</a:t>
            </a:r>
          </a:p>
          <a:p>
            <a:endParaRPr lang="en-GB">
              <a:cs typeface="Calibri"/>
            </a:endParaRPr>
          </a:p>
          <a:p>
            <a:r>
              <a:rPr lang="en-GB">
                <a:cs typeface="Calibri"/>
              </a:rPr>
              <a:t>It is a 4 year award for mid-career to senior scholars active in any discipline in the social sciences and humanities and based in any country overseas. Applicants must be available to take up a position at a UK institution for the duration of the 4 year award, however the model for how an individual might do this is flexible and could be, for example, a secondment, a salaried appointment, an unpaid leave of absence, or</a:t>
            </a:r>
            <a:r>
              <a:rPr lang="en-GB"/>
              <a:t> developing a partnership between the host institution and an international institution. We do not necessarily require the successful applicants to give up their existing appointment outside the UK.</a:t>
            </a:r>
            <a:endParaRPr lang="en-GB">
              <a:cs typeface="Calibri"/>
            </a:endParaRPr>
          </a:p>
          <a:p>
            <a:endParaRPr lang="en-GB">
              <a:cs typeface="Calibri"/>
            </a:endParaRPr>
          </a:p>
          <a:p>
            <a:r>
              <a:rPr lang="en-GB"/>
              <a:t>The Global Professorships are awards for individuals in an institutional setting. Applications must be for new, coherent and cutting-edge projects which are expected to add significant value to the UK host institutions and vice versa, and thus the projects must be significant, leading to novel and innovative collaborations. With the Global Professorships, the Academy is looking to support academics that are proposing ambitious, beyond the state-of-the-art applications that break new ground. The Academy views them as an opportunity to apply to undertake high-risk, curiosity-driven research in the humanities and social sciences that enables the award-holders and their UK host institutions to achieve a step-change in their respective research programmes.</a:t>
            </a:r>
            <a:endParaRPr lang="en-GB">
              <a:cs typeface="Calibri" panose="020F0502020204030204"/>
            </a:endParaRPr>
          </a:p>
          <a:p>
            <a:endParaRPr lang="en-GB"/>
          </a:p>
          <a:p>
            <a:r>
              <a:rPr lang="en-GB"/>
              <a:t>In a change to previous rounds, the Academy will not be requesting a host institution contribution. The total funding available from the Academy over the four years of the award is up to £900,000 with the host institution not required to provide any additional resource.</a:t>
            </a:r>
          </a:p>
          <a:p>
            <a:endParaRPr lang="en-GB">
              <a:cs typeface="Calibri"/>
            </a:endParaRPr>
          </a:p>
          <a:p>
            <a:r>
              <a:rPr lang="en-GB"/>
              <a:t>We welcome applications from a diverse range of UK host institutions and wish to particularly encourage applications from historically and/or structurally disadvantaged groups and low-income countries. The Academy realises that an application for a Global Professorship is a major professional, personal and family commitment. Our staff are available to discuss with potential applicants how arrangements could be made to facilitate applicants undertaking such a significant commitment.</a:t>
            </a:r>
            <a:endParaRPr lang="en-GB">
              <a:cs typeface="Calibri" panose="020F0502020204030204"/>
            </a:endParaRPr>
          </a:p>
          <a:p>
            <a:endParaRPr lang="en-GB">
              <a:cs typeface="Calibri" panose="020F0502020204030204"/>
            </a:endParaRPr>
          </a:p>
          <a:p>
            <a:r>
              <a:rPr lang="en-GB">
                <a:cs typeface="Calibri" panose="020F0502020204030204"/>
              </a:rPr>
              <a:t>The deadline for applications for this round is Wednesday 27 April at 5pm</a:t>
            </a:r>
          </a:p>
        </p:txBody>
      </p:sp>
      <p:sp>
        <p:nvSpPr>
          <p:cNvPr id="4" name="Slide Number Placeholder 3"/>
          <p:cNvSpPr>
            <a:spLocks noGrp="1"/>
          </p:cNvSpPr>
          <p:nvPr>
            <p:ph type="sldNum" sz="quarter" idx="5"/>
          </p:nvPr>
        </p:nvSpPr>
        <p:spPr/>
        <p:txBody>
          <a:bodyPr/>
          <a:lstStyle/>
          <a:p>
            <a:fld id="{3CD70A9E-44A7-437A-91C6-650B39D56F78}" type="slidenum">
              <a:rPr lang="en-GB" smtClean="0"/>
              <a:t>36</a:t>
            </a:fld>
            <a:endParaRPr lang="en-GB"/>
          </a:p>
        </p:txBody>
      </p:sp>
    </p:spTree>
    <p:extLst>
      <p:ext uri="{BB962C8B-B14F-4D97-AF65-F5344CB8AC3E}">
        <p14:creationId xmlns:p14="http://schemas.microsoft.com/office/powerpoint/2010/main" val="254737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our international offering, we currently have one programme open for applications at the moment – our Global Professorships programme.</a:t>
            </a:r>
            <a:endParaRPr lang="en-US"/>
          </a:p>
          <a:p>
            <a:endParaRPr lang="en-GB"/>
          </a:p>
          <a:p>
            <a:r>
              <a:rPr lang="en-GB"/>
              <a:t>The aim of this programme is to attract internationally-recognised established scholars to further their individual research goals while enhancing the UK’s commitment to international research partnerships and collaboration and is intended to strengthen the UK’s </a:t>
            </a:r>
            <a:r>
              <a:rPr lang="en-GB">
                <a:effectLst/>
              </a:rPr>
              <a:t>research </a:t>
            </a:r>
            <a:r>
              <a:rPr lang="en-GB"/>
              <a:t>excellence </a:t>
            </a:r>
            <a:r>
              <a:rPr lang="en-GB">
                <a:effectLst/>
              </a:rPr>
              <a:t>and </a:t>
            </a:r>
            <a:r>
              <a:rPr lang="en-GB"/>
              <a:t>capability </a:t>
            </a:r>
            <a:r>
              <a:rPr lang="en-GB">
                <a:effectLst/>
              </a:rPr>
              <a:t>in the </a:t>
            </a:r>
            <a:r>
              <a:rPr lang="en-GB"/>
              <a:t>humanities </a:t>
            </a:r>
            <a:r>
              <a:rPr lang="en-GB">
                <a:effectLst/>
              </a:rPr>
              <a:t>and the </a:t>
            </a:r>
            <a:r>
              <a:rPr lang="en-GB"/>
              <a:t>social sciences</a:t>
            </a:r>
            <a:r>
              <a:rPr lang="en-GB">
                <a:effectLst/>
              </a:rPr>
              <a:t>.</a:t>
            </a:r>
          </a:p>
          <a:p>
            <a:endParaRPr lang="en-GB">
              <a:cs typeface="Calibri"/>
            </a:endParaRPr>
          </a:p>
          <a:p>
            <a:r>
              <a:rPr lang="en-GB">
                <a:cs typeface="Calibri"/>
              </a:rPr>
              <a:t>It is a 4 year award for mid-career to senior scholars active in any discipline in the social sciences and humanities and based in any country overseas. Applicants must be available to take up a position at a UK institution for the duration of the 4 year award, however the model for how an individual might do this is flexible and could be, for example, a secondment, a salaried appointment, an unpaid leave of absence, or</a:t>
            </a:r>
            <a:r>
              <a:rPr lang="en-GB"/>
              <a:t> developing a partnership between the host institution and an international institution. We do not necessarily require the successful applicants to give up their existing appointment outside the UK.</a:t>
            </a:r>
            <a:endParaRPr lang="en-GB">
              <a:cs typeface="Calibri"/>
            </a:endParaRPr>
          </a:p>
          <a:p>
            <a:endParaRPr lang="en-GB">
              <a:cs typeface="Calibri"/>
            </a:endParaRPr>
          </a:p>
          <a:p>
            <a:r>
              <a:rPr lang="en-GB"/>
              <a:t>The Global Professorships are awards for individuals in an institutional setting. Applications must be for new, coherent and cutting-edge projects which are expected to add significant value to the UK host institutions and vice versa, and thus the projects must be significant, leading to novel and innovative collaborations. With the Global Professorships, the Academy is looking to support academics that are proposing ambitious, beyond the state-of-the-art applications that break new ground. The Academy views them as an opportunity to apply to undertake high-risk, curiosity-driven research in the humanities and social sciences that enables the award-holders and their UK host institutions to achieve a step-change in their respective research programmes.</a:t>
            </a:r>
            <a:endParaRPr lang="en-GB">
              <a:cs typeface="Calibri" panose="020F0502020204030204"/>
            </a:endParaRPr>
          </a:p>
          <a:p>
            <a:endParaRPr lang="en-GB"/>
          </a:p>
          <a:p>
            <a:r>
              <a:rPr lang="en-GB"/>
              <a:t>In a change to previous rounds, the Academy will not be requesting a host institution contribution. The total funding available from the Academy over the four years of the award is up to £900,000 with the host institution not required to provide any additional resource.</a:t>
            </a:r>
          </a:p>
          <a:p>
            <a:endParaRPr lang="en-GB">
              <a:cs typeface="Calibri"/>
            </a:endParaRPr>
          </a:p>
          <a:p>
            <a:r>
              <a:rPr lang="en-GB"/>
              <a:t>We welcome applications from a diverse range of UK host institutions and wish to particularly encourage applications from historically and/or structurally disadvantaged groups and low-income countries. The Academy realises that an application for a Global Professorship is a major professional, personal and family commitment. Our staff are available to discuss with potential applicants how arrangements could be made to facilitate applicants undertaking such a significant commitment.</a:t>
            </a:r>
            <a:endParaRPr lang="en-GB">
              <a:cs typeface="Calibri" panose="020F0502020204030204"/>
            </a:endParaRPr>
          </a:p>
          <a:p>
            <a:endParaRPr lang="en-GB">
              <a:cs typeface="Calibri" panose="020F0502020204030204"/>
            </a:endParaRPr>
          </a:p>
          <a:p>
            <a:r>
              <a:rPr lang="en-GB">
                <a:cs typeface="Calibri" panose="020F0502020204030204"/>
              </a:rPr>
              <a:t>The deadline for applications for this round is Wednesday 27 April at 5pm</a:t>
            </a:r>
          </a:p>
        </p:txBody>
      </p:sp>
      <p:sp>
        <p:nvSpPr>
          <p:cNvPr id="4" name="Slide Number Placeholder 3"/>
          <p:cNvSpPr>
            <a:spLocks noGrp="1"/>
          </p:cNvSpPr>
          <p:nvPr>
            <p:ph type="sldNum" sz="quarter" idx="5"/>
          </p:nvPr>
        </p:nvSpPr>
        <p:spPr/>
        <p:txBody>
          <a:bodyPr/>
          <a:lstStyle/>
          <a:p>
            <a:fld id="{3CD70A9E-44A7-437A-91C6-650B39D56F78}" type="slidenum">
              <a:rPr lang="en-GB" smtClean="0"/>
              <a:t>37</a:t>
            </a:fld>
            <a:endParaRPr lang="en-GB"/>
          </a:p>
        </p:txBody>
      </p:sp>
    </p:spTree>
    <p:extLst>
      <p:ext uri="{BB962C8B-B14F-4D97-AF65-F5344CB8AC3E}">
        <p14:creationId xmlns:p14="http://schemas.microsoft.com/office/powerpoint/2010/main" val="3134938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38</a:t>
            </a:fld>
            <a:endParaRPr lang="en-GB"/>
          </a:p>
        </p:txBody>
      </p:sp>
    </p:spTree>
    <p:extLst>
      <p:ext uri="{BB962C8B-B14F-4D97-AF65-F5344CB8AC3E}">
        <p14:creationId xmlns:p14="http://schemas.microsoft.com/office/powerpoint/2010/main" val="2718929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39</a:t>
            </a:fld>
            <a:endParaRPr lang="en-GB"/>
          </a:p>
        </p:txBody>
      </p:sp>
    </p:spTree>
    <p:extLst>
      <p:ext uri="{BB962C8B-B14F-4D97-AF65-F5344CB8AC3E}">
        <p14:creationId xmlns:p14="http://schemas.microsoft.com/office/powerpoint/2010/main" val="71436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40</a:t>
            </a:fld>
            <a:endParaRPr lang="en-GB"/>
          </a:p>
        </p:txBody>
      </p:sp>
    </p:spTree>
    <p:extLst>
      <p:ext uri="{BB962C8B-B14F-4D97-AF65-F5344CB8AC3E}">
        <p14:creationId xmlns:p14="http://schemas.microsoft.com/office/powerpoint/2010/main" val="2196577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41</a:t>
            </a:fld>
            <a:endParaRPr lang="en-GB"/>
          </a:p>
        </p:txBody>
      </p:sp>
    </p:spTree>
    <p:extLst>
      <p:ext uri="{BB962C8B-B14F-4D97-AF65-F5344CB8AC3E}">
        <p14:creationId xmlns:p14="http://schemas.microsoft.com/office/powerpoint/2010/main" val="39858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42</a:t>
            </a:fld>
            <a:endParaRPr lang="en-GB"/>
          </a:p>
        </p:txBody>
      </p:sp>
    </p:spTree>
    <p:extLst>
      <p:ext uri="{BB962C8B-B14F-4D97-AF65-F5344CB8AC3E}">
        <p14:creationId xmlns:p14="http://schemas.microsoft.com/office/powerpoint/2010/main" val="63466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4</a:t>
            </a:fld>
            <a:endParaRPr lang="en-GB"/>
          </a:p>
        </p:txBody>
      </p:sp>
    </p:spTree>
    <p:extLst>
      <p:ext uri="{BB962C8B-B14F-4D97-AF65-F5344CB8AC3E}">
        <p14:creationId xmlns:p14="http://schemas.microsoft.com/office/powerpoint/2010/main" val="1615538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43</a:t>
            </a:fld>
            <a:endParaRPr lang="en-GB"/>
          </a:p>
        </p:txBody>
      </p:sp>
    </p:spTree>
    <p:extLst>
      <p:ext uri="{BB962C8B-B14F-4D97-AF65-F5344CB8AC3E}">
        <p14:creationId xmlns:p14="http://schemas.microsoft.com/office/powerpoint/2010/main" val="2750318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44</a:t>
            </a:fld>
            <a:endParaRPr lang="en-GB"/>
          </a:p>
        </p:txBody>
      </p:sp>
    </p:spTree>
    <p:extLst>
      <p:ext uri="{BB962C8B-B14F-4D97-AF65-F5344CB8AC3E}">
        <p14:creationId xmlns:p14="http://schemas.microsoft.com/office/powerpoint/2010/main" val="37157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5</a:t>
            </a:fld>
            <a:endParaRPr lang="en-GB"/>
          </a:p>
        </p:txBody>
      </p:sp>
    </p:spTree>
    <p:extLst>
      <p:ext uri="{BB962C8B-B14F-4D97-AF65-F5344CB8AC3E}">
        <p14:creationId xmlns:p14="http://schemas.microsoft.com/office/powerpoint/2010/main" val="95607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6</a:t>
            </a:fld>
            <a:endParaRPr lang="en-GB"/>
          </a:p>
        </p:txBody>
      </p:sp>
    </p:spTree>
    <p:extLst>
      <p:ext uri="{BB962C8B-B14F-4D97-AF65-F5344CB8AC3E}">
        <p14:creationId xmlns:p14="http://schemas.microsoft.com/office/powerpoint/2010/main" val="259948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7</a:t>
            </a:fld>
            <a:endParaRPr lang="en-GB"/>
          </a:p>
        </p:txBody>
      </p:sp>
    </p:spTree>
    <p:extLst>
      <p:ext uri="{BB962C8B-B14F-4D97-AF65-F5344CB8AC3E}">
        <p14:creationId xmlns:p14="http://schemas.microsoft.com/office/powerpoint/2010/main" val="280766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D70A9E-44A7-437A-91C6-650B39D56F78}" type="slidenum">
              <a:rPr lang="en-GB" smtClean="0"/>
              <a:t>8</a:t>
            </a:fld>
            <a:endParaRPr lang="en-GB"/>
          </a:p>
        </p:txBody>
      </p:sp>
    </p:spTree>
    <p:extLst>
      <p:ext uri="{BB962C8B-B14F-4D97-AF65-F5344CB8AC3E}">
        <p14:creationId xmlns:p14="http://schemas.microsoft.com/office/powerpoint/2010/main" val="424916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a:latin typeface="Arial" panose="020B0604020202020204" pitchFamily="34" charset="0"/>
              <a:ea typeface="Geneva" pitchFamily="121" charset="-128"/>
              <a:cs typeface="Arial" panose="020B0604020202020204" pitchFamily="34" charset="0"/>
            </a:endParaRPr>
          </a:p>
          <a:p>
            <a:r>
              <a:rPr lang="en-GB" altLang="en-US">
                <a:latin typeface="Arial" panose="020B0604020202020204" pitchFamily="34" charset="0"/>
                <a:ea typeface="Geneva" pitchFamily="121" charset="-128"/>
                <a:cs typeface="Arial" panose="020B0604020202020204" pitchFamily="34" charset="0"/>
              </a:rPr>
              <a:t> </a:t>
            </a:r>
          </a:p>
          <a:p>
            <a:endParaRPr lang="en-GB" altLang="en-US">
              <a:ea typeface="Geneva" pitchFamily="121" charset="-128"/>
              <a:cs typeface="Geneva" pitchFamily="121" charset="-128"/>
            </a:endParaRPr>
          </a:p>
        </p:txBody>
      </p:sp>
      <p:sp>
        <p:nvSpPr>
          <p:cNvPr id="4" name="Slide Number Placeholder 3"/>
          <p:cNvSpPr>
            <a:spLocks noGrp="1"/>
          </p:cNvSpPr>
          <p:nvPr>
            <p:ph type="sldNum" sz="quarter" idx="5"/>
          </p:nvPr>
        </p:nvSpPr>
        <p:spPr/>
        <p:txBody>
          <a:bodyPr/>
          <a:lstStyle/>
          <a:p>
            <a:fld id="{3CD70A9E-44A7-437A-91C6-650B39D56F78}" type="slidenum">
              <a:rPr lang="en-GB" smtClean="0"/>
              <a:t>9</a:t>
            </a:fld>
            <a:endParaRPr lang="en-GB"/>
          </a:p>
        </p:txBody>
      </p:sp>
    </p:spTree>
    <p:extLst>
      <p:ext uri="{BB962C8B-B14F-4D97-AF65-F5344CB8AC3E}">
        <p14:creationId xmlns:p14="http://schemas.microsoft.com/office/powerpoint/2010/main" val="2846322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0702-903A-48D0-AEAB-2AAD18DEFC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58BE36-ED60-4E09-835C-432F5A0F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6E7D20-DD75-4F8C-BCF8-80E1ACA7BD33}"/>
              </a:ext>
            </a:extLst>
          </p:cNvPr>
          <p:cNvSpPr>
            <a:spLocks noGrp="1"/>
          </p:cNvSpPr>
          <p:nvPr>
            <p:ph type="dt" sz="half" idx="10"/>
          </p:nvPr>
        </p:nvSpPr>
        <p:spPr/>
        <p:txBody>
          <a:bodyPr/>
          <a:lstStyle/>
          <a:p>
            <a:fld id="{8B2A20F0-BC8E-4C7D-8382-78D6228CDBC6}" type="datetimeFigureOut">
              <a:rPr lang="en-GB" smtClean="0"/>
              <a:t>06/08/2025</a:t>
            </a:fld>
            <a:endParaRPr lang="en-GB"/>
          </a:p>
        </p:txBody>
      </p:sp>
      <p:sp>
        <p:nvSpPr>
          <p:cNvPr id="5" name="Footer Placeholder 4">
            <a:extLst>
              <a:ext uri="{FF2B5EF4-FFF2-40B4-BE49-F238E27FC236}">
                <a16:creationId xmlns:a16="http://schemas.microsoft.com/office/drawing/2014/main" id="{8FD0EEE0-A0B6-42BB-BF53-D54E3EA09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5C660-02DB-4E48-9B0D-9C80EEB832C3}"/>
              </a:ext>
            </a:extLst>
          </p:cNvPr>
          <p:cNvSpPr>
            <a:spLocks noGrp="1"/>
          </p:cNvSpPr>
          <p:nvPr>
            <p:ph type="sldNum" sz="quarter" idx="12"/>
          </p:nvPr>
        </p:nvSpPr>
        <p:spPr/>
        <p:txBody>
          <a:bodyPr/>
          <a:lstStyle/>
          <a:p>
            <a:fld id="{F0DB2CF4-F6ED-41F3-A9DE-42B1A7216997}" type="slidenum">
              <a:rPr lang="en-GB" smtClean="0"/>
              <a:t>‹#›</a:t>
            </a:fld>
            <a:endParaRPr lang="en-GB"/>
          </a:p>
        </p:txBody>
      </p:sp>
      <p:sp>
        <p:nvSpPr>
          <p:cNvPr id="8" name="Rectangle 7">
            <a:extLst>
              <a:ext uri="{FF2B5EF4-FFF2-40B4-BE49-F238E27FC236}">
                <a16:creationId xmlns:a16="http://schemas.microsoft.com/office/drawing/2014/main" id="{197DC71F-8C66-4370-B3E9-95B2F9AD070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D5B39915-455D-4EEB-8A59-2B3D6FAF524F}"/>
              </a:ext>
            </a:extLst>
          </p:cNvPr>
          <p:cNvCxnSpPr>
            <a:cxnSpLocks/>
          </p:cNvCxnSpPr>
          <p:nvPr userDrawn="1"/>
        </p:nvCxnSpPr>
        <p:spPr>
          <a:xfrm>
            <a:off x="284844" y="323755"/>
            <a:ext cx="115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985F1D3-3FC9-49A5-A46A-023DE7FA55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559" y="3127572"/>
            <a:ext cx="3943285" cy="3406673"/>
          </a:xfrm>
          <a:prstGeom prst="rect">
            <a:avLst/>
          </a:prstGeom>
        </p:spPr>
      </p:pic>
      <p:pic>
        <p:nvPicPr>
          <p:cNvPr id="15" name="Picture 14">
            <a:extLst>
              <a:ext uri="{FF2B5EF4-FFF2-40B4-BE49-F238E27FC236}">
                <a16:creationId xmlns:a16="http://schemas.microsoft.com/office/drawing/2014/main" id="{B1D5892E-369A-43E8-B34B-42C3F32B8E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827" y="611598"/>
            <a:ext cx="2467429" cy="259064"/>
          </a:xfrm>
          <a:prstGeom prst="rect">
            <a:avLst/>
          </a:prstGeom>
        </p:spPr>
      </p:pic>
    </p:spTree>
    <p:extLst>
      <p:ext uri="{BB962C8B-B14F-4D97-AF65-F5344CB8AC3E}">
        <p14:creationId xmlns:p14="http://schemas.microsoft.com/office/powerpoint/2010/main" val="30558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0702-903A-48D0-AEAB-2AAD18DEFC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58BE36-ED60-4E09-835C-432F5A0F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6E7D20-DD75-4F8C-BCF8-80E1ACA7BD33}"/>
              </a:ext>
            </a:extLst>
          </p:cNvPr>
          <p:cNvSpPr>
            <a:spLocks noGrp="1"/>
          </p:cNvSpPr>
          <p:nvPr>
            <p:ph type="dt" sz="half" idx="10"/>
          </p:nvPr>
        </p:nvSpPr>
        <p:spPr/>
        <p:txBody>
          <a:bodyPr/>
          <a:lstStyle/>
          <a:p>
            <a:fld id="{8B2A20F0-BC8E-4C7D-8382-78D6228CDBC6}" type="datetimeFigureOut">
              <a:rPr lang="en-GB" smtClean="0"/>
              <a:t>06/08/2025</a:t>
            </a:fld>
            <a:endParaRPr lang="en-GB"/>
          </a:p>
        </p:txBody>
      </p:sp>
      <p:sp>
        <p:nvSpPr>
          <p:cNvPr id="5" name="Footer Placeholder 4">
            <a:extLst>
              <a:ext uri="{FF2B5EF4-FFF2-40B4-BE49-F238E27FC236}">
                <a16:creationId xmlns:a16="http://schemas.microsoft.com/office/drawing/2014/main" id="{8FD0EEE0-A0B6-42BB-BF53-D54E3EA09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5C660-02DB-4E48-9B0D-9C80EEB832C3}"/>
              </a:ext>
            </a:extLst>
          </p:cNvPr>
          <p:cNvSpPr>
            <a:spLocks noGrp="1"/>
          </p:cNvSpPr>
          <p:nvPr>
            <p:ph type="sldNum" sz="quarter" idx="12"/>
          </p:nvPr>
        </p:nvSpPr>
        <p:spPr/>
        <p:txBody>
          <a:bodyPr/>
          <a:lstStyle/>
          <a:p>
            <a:fld id="{F0DB2CF4-F6ED-41F3-A9DE-42B1A7216997}" type="slidenum">
              <a:rPr lang="en-GB" smtClean="0"/>
              <a:t>‹#›</a:t>
            </a:fld>
            <a:endParaRPr lang="en-GB"/>
          </a:p>
        </p:txBody>
      </p:sp>
      <p:sp>
        <p:nvSpPr>
          <p:cNvPr id="8" name="Rectangle 7">
            <a:extLst>
              <a:ext uri="{FF2B5EF4-FFF2-40B4-BE49-F238E27FC236}">
                <a16:creationId xmlns:a16="http://schemas.microsoft.com/office/drawing/2014/main" id="{197DC71F-8C66-4370-B3E9-95B2F9AD070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FE0AE73-C7BC-41E3-A208-56D5E021E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46" y="5689546"/>
            <a:ext cx="2356346" cy="871592"/>
          </a:xfrm>
          <a:prstGeom prst="rect">
            <a:avLst/>
          </a:prstGeom>
        </p:spPr>
      </p:pic>
      <p:cxnSp>
        <p:nvCxnSpPr>
          <p:cNvPr id="16" name="Straight Connector 15">
            <a:extLst>
              <a:ext uri="{FF2B5EF4-FFF2-40B4-BE49-F238E27FC236}">
                <a16:creationId xmlns:a16="http://schemas.microsoft.com/office/drawing/2014/main" id="{D5B39915-455D-4EEB-8A59-2B3D6FAF524F}"/>
              </a:ext>
            </a:extLst>
          </p:cNvPr>
          <p:cNvCxnSpPr/>
          <p:nvPr userDrawn="1"/>
        </p:nvCxnSpPr>
        <p:spPr>
          <a:xfrm>
            <a:off x="284845" y="323755"/>
            <a:ext cx="34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68798AA-1783-48C1-AAED-028AF0EACDBD}"/>
              </a:ext>
            </a:extLst>
          </p:cNvPr>
          <p:cNvSpPr>
            <a:spLocks noGrp="1"/>
          </p:cNvSpPr>
          <p:nvPr>
            <p:ph idx="13"/>
          </p:nvPr>
        </p:nvSpPr>
        <p:spPr>
          <a:xfrm>
            <a:off x="4000500" y="0"/>
            <a:ext cx="8191500" cy="6858000"/>
          </a:xfrm>
        </p:spPr>
        <p:txBody>
          <a:bodyPr/>
          <a:lstStyle/>
          <a:p>
            <a:pPr lvl="0"/>
            <a:endParaRPr lang="en-GB"/>
          </a:p>
        </p:txBody>
      </p:sp>
    </p:spTree>
    <p:extLst>
      <p:ext uri="{BB962C8B-B14F-4D97-AF65-F5344CB8AC3E}">
        <p14:creationId xmlns:p14="http://schemas.microsoft.com/office/powerpoint/2010/main" val="9772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E0AE73-C7BC-41E3-A208-56D5E021E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46" y="5689546"/>
            <a:ext cx="2356346" cy="871592"/>
          </a:xfrm>
          <a:prstGeom prst="rect">
            <a:avLst/>
          </a:prstGeom>
        </p:spPr>
      </p:pic>
      <p:sp>
        <p:nvSpPr>
          <p:cNvPr id="12" name="TextBox 11">
            <a:extLst>
              <a:ext uri="{FF2B5EF4-FFF2-40B4-BE49-F238E27FC236}">
                <a16:creationId xmlns:a16="http://schemas.microsoft.com/office/drawing/2014/main" id="{E690EF0D-EE13-4F74-9A8D-311508CF5592}"/>
              </a:ext>
            </a:extLst>
          </p:cNvPr>
          <p:cNvSpPr txBox="1"/>
          <p:nvPr userDrawn="1"/>
        </p:nvSpPr>
        <p:spPr>
          <a:xfrm>
            <a:off x="246745" y="552355"/>
            <a:ext cx="3772805" cy="1910075"/>
          </a:xfrm>
          <a:prstGeom prst="rect">
            <a:avLst/>
          </a:prstGeom>
          <a:noFill/>
        </p:spPr>
        <p:txBody>
          <a:bodyPr wrap="square" rtlCol="0">
            <a:spAutoFit/>
          </a:bodyPr>
          <a:lstStyle/>
          <a:p>
            <a:pPr>
              <a:lnSpc>
                <a:spcPct val="67000"/>
              </a:lnSpc>
            </a:pPr>
            <a:r>
              <a:rPr lang="en-GB" sz="8800" b="0">
                <a:solidFill>
                  <a:schemeClr val="tx1"/>
                </a:solidFill>
                <a:latin typeface="Founders Grotesk X-Cond SmBd" panose="020B0703030202060203" pitchFamily="34" charset="0"/>
              </a:rPr>
              <a:t>Professor </a:t>
            </a:r>
          </a:p>
          <a:p>
            <a:pPr>
              <a:lnSpc>
                <a:spcPct val="67000"/>
              </a:lnSpc>
            </a:pPr>
            <a:r>
              <a:rPr lang="en-GB" sz="8800" b="0">
                <a:solidFill>
                  <a:schemeClr val="tx1"/>
                </a:solidFill>
                <a:latin typeface="Founders Grotesk X-Cond SmBd" panose="020B0703030202060203" pitchFamily="34" charset="0"/>
              </a:rPr>
              <a:t>Ben Ansell </a:t>
            </a:r>
          </a:p>
        </p:txBody>
      </p:sp>
      <p:sp>
        <p:nvSpPr>
          <p:cNvPr id="14" name="TextBox 13">
            <a:extLst>
              <a:ext uri="{FF2B5EF4-FFF2-40B4-BE49-F238E27FC236}">
                <a16:creationId xmlns:a16="http://schemas.microsoft.com/office/drawing/2014/main" id="{05281304-A9F0-4A85-AEA3-D835DE73DD7A}"/>
              </a:ext>
            </a:extLst>
          </p:cNvPr>
          <p:cNvSpPr txBox="1"/>
          <p:nvPr userDrawn="1"/>
        </p:nvSpPr>
        <p:spPr>
          <a:xfrm>
            <a:off x="246745" y="2378010"/>
            <a:ext cx="4905829" cy="400110"/>
          </a:xfrm>
          <a:prstGeom prst="rect">
            <a:avLst/>
          </a:prstGeom>
          <a:noFill/>
        </p:spPr>
        <p:txBody>
          <a:bodyPr wrap="square" rtlCol="0">
            <a:spAutoFit/>
          </a:bodyPr>
          <a:lstStyle/>
          <a:p>
            <a:pPr>
              <a:lnSpc>
                <a:spcPct val="100000"/>
              </a:lnSpc>
            </a:pPr>
            <a:r>
              <a:rPr lang="en-GB" sz="2000" b="0">
                <a:solidFill>
                  <a:schemeClr val="tx1"/>
                </a:solidFill>
                <a:latin typeface="Graphik Light" panose="020B0403030202060203" pitchFamily="34" charset="0"/>
              </a:rPr>
              <a:t>University of Warwick</a:t>
            </a:r>
          </a:p>
        </p:txBody>
      </p:sp>
      <p:cxnSp>
        <p:nvCxnSpPr>
          <p:cNvPr id="16" name="Straight Connector 15">
            <a:extLst>
              <a:ext uri="{FF2B5EF4-FFF2-40B4-BE49-F238E27FC236}">
                <a16:creationId xmlns:a16="http://schemas.microsoft.com/office/drawing/2014/main" id="{D5B39915-455D-4EEB-8A59-2B3D6FAF524F}"/>
              </a:ext>
            </a:extLst>
          </p:cNvPr>
          <p:cNvCxnSpPr/>
          <p:nvPr userDrawn="1"/>
        </p:nvCxnSpPr>
        <p:spPr>
          <a:xfrm>
            <a:off x="284845" y="323755"/>
            <a:ext cx="34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368798AA-1783-48C1-AAED-028AF0EACDBD}"/>
              </a:ext>
            </a:extLst>
          </p:cNvPr>
          <p:cNvSpPr>
            <a:spLocks noGrp="1"/>
          </p:cNvSpPr>
          <p:nvPr>
            <p:ph idx="13"/>
          </p:nvPr>
        </p:nvSpPr>
        <p:spPr>
          <a:xfrm>
            <a:off x="7205136" y="552356"/>
            <a:ext cx="4752000" cy="4752000"/>
          </a:xfrm>
        </p:spPr>
        <p:txBody>
          <a:bodyPr/>
          <a:lstStyle/>
          <a:p>
            <a:pPr lvl="0"/>
            <a:endParaRPr lang="en-GB"/>
          </a:p>
        </p:txBody>
      </p:sp>
      <p:sp>
        <p:nvSpPr>
          <p:cNvPr id="23" name="TextBox 22">
            <a:extLst>
              <a:ext uri="{FF2B5EF4-FFF2-40B4-BE49-F238E27FC236}">
                <a16:creationId xmlns:a16="http://schemas.microsoft.com/office/drawing/2014/main" id="{E04BE691-3921-4B6C-8FAE-4E5EFD103069}"/>
              </a:ext>
            </a:extLst>
          </p:cNvPr>
          <p:cNvSpPr txBox="1"/>
          <p:nvPr userDrawn="1"/>
        </p:nvSpPr>
        <p:spPr>
          <a:xfrm>
            <a:off x="3742945" y="1751743"/>
            <a:ext cx="2763155" cy="400110"/>
          </a:xfrm>
          <a:prstGeom prst="rect">
            <a:avLst/>
          </a:prstGeom>
          <a:noFill/>
        </p:spPr>
        <p:txBody>
          <a:bodyPr wrap="square" rtlCol="0">
            <a:spAutoFit/>
          </a:bodyPr>
          <a:lstStyle/>
          <a:p>
            <a:pPr>
              <a:lnSpc>
                <a:spcPct val="100000"/>
              </a:lnSpc>
            </a:pPr>
            <a:r>
              <a:rPr lang="en-GB" sz="2000" b="0">
                <a:solidFill>
                  <a:schemeClr val="tx1"/>
                </a:solidFill>
                <a:latin typeface="Graphik Light" panose="020B0403030202060203" pitchFamily="34" charset="0"/>
              </a:rPr>
              <a:t>(H5)</a:t>
            </a:r>
          </a:p>
        </p:txBody>
      </p:sp>
      <p:sp>
        <p:nvSpPr>
          <p:cNvPr id="24" name="TextBox 23">
            <a:extLst>
              <a:ext uri="{FF2B5EF4-FFF2-40B4-BE49-F238E27FC236}">
                <a16:creationId xmlns:a16="http://schemas.microsoft.com/office/drawing/2014/main" id="{406CBB66-C216-4597-AF82-C2E87384C914}"/>
              </a:ext>
            </a:extLst>
          </p:cNvPr>
          <p:cNvSpPr txBox="1"/>
          <p:nvPr userDrawn="1"/>
        </p:nvSpPr>
        <p:spPr>
          <a:xfrm>
            <a:off x="267949" y="3013081"/>
            <a:ext cx="4905829" cy="923330"/>
          </a:xfrm>
          <a:prstGeom prst="rect">
            <a:avLst/>
          </a:prstGeom>
          <a:noFill/>
        </p:spPr>
        <p:txBody>
          <a:bodyPr wrap="square" rtlCol="0">
            <a:spAutoFit/>
          </a:bodyPr>
          <a:lstStyle/>
          <a:p>
            <a:pPr>
              <a:lnSpc>
                <a:spcPct val="100000"/>
              </a:lnSpc>
            </a:pPr>
            <a:r>
              <a:rPr lang="en-GB" sz="1800" b="0" i="1">
                <a:solidFill>
                  <a:schemeClr val="tx1"/>
                </a:solidFill>
                <a:latin typeface="Tiempos Text Regular" panose="02020503060303060403" pitchFamily="18" charset="0"/>
              </a:rPr>
              <a:t>Professor of Comparative Democratic </a:t>
            </a:r>
          </a:p>
          <a:p>
            <a:pPr>
              <a:lnSpc>
                <a:spcPct val="100000"/>
              </a:lnSpc>
            </a:pPr>
            <a:r>
              <a:rPr lang="en-GB" sz="1800" b="0" i="1">
                <a:solidFill>
                  <a:schemeClr val="tx1"/>
                </a:solidFill>
                <a:latin typeface="Tiempos Text Regular" panose="02020503060303060403" pitchFamily="18" charset="0"/>
              </a:rPr>
              <a:t>Institutions, University of Oxford; </a:t>
            </a:r>
          </a:p>
          <a:p>
            <a:pPr>
              <a:lnSpc>
                <a:spcPct val="100000"/>
              </a:lnSpc>
            </a:pPr>
            <a:r>
              <a:rPr lang="en-GB" sz="1800" b="0" i="1">
                <a:solidFill>
                  <a:schemeClr val="tx1"/>
                </a:solidFill>
                <a:latin typeface="Tiempos Text Regular" panose="02020503060303060403" pitchFamily="18" charset="0"/>
              </a:rPr>
              <a:t>Professorial Fellow, Nuffield College, Oxford</a:t>
            </a:r>
          </a:p>
        </p:txBody>
      </p:sp>
      <p:sp>
        <p:nvSpPr>
          <p:cNvPr id="25" name="TextBox 24">
            <a:extLst>
              <a:ext uri="{FF2B5EF4-FFF2-40B4-BE49-F238E27FC236}">
                <a16:creationId xmlns:a16="http://schemas.microsoft.com/office/drawing/2014/main" id="{059284FE-2E8A-47C4-ACA4-A3526AD91AFE}"/>
              </a:ext>
            </a:extLst>
          </p:cNvPr>
          <p:cNvSpPr txBox="1"/>
          <p:nvPr userDrawn="1"/>
        </p:nvSpPr>
        <p:spPr>
          <a:xfrm>
            <a:off x="6038851" y="6204895"/>
            <a:ext cx="3848100" cy="338554"/>
          </a:xfrm>
          <a:prstGeom prst="rect">
            <a:avLst/>
          </a:prstGeom>
          <a:noFill/>
        </p:spPr>
        <p:txBody>
          <a:bodyPr wrap="square" rtlCol="0">
            <a:spAutoFit/>
          </a:bodyPr>
          <a:lstStyle/>
          <a:p>
            <a:pPr>
              <a:lnSpc>
                <a:spcPct val="100000"/>
              </a:lnSpc>
            </a:pPr>
            <a:r>
              <a:rPr lang="en-GB" sz="1600" b="0">
                <a:solidFill>
                  <a:schemeClr val="bg2"/>
                </a:solidFill>
                <a:latin typeface="Graphik Light" panose="020B0403030202060203" pitchFamily="34" charset="0"/>
              </a:rPr>
              <a:t>Elections to the Fellowship 2018</a:t>
            </a:r>
          </a:p>
        </p:txBody>
      </p:sp>
    </p:spTree>
    <p:extLst>
      <p:ext uri="{BB962C8B-B14F-4D97-AF65-F5344CB8AC3E}">
        <p14:creationId xmlns:p14="http://schemas.microsoft.com/office/powerpoint/2010/main" val="353453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2C1DAE58-84F8-4ED1-9B3C-FFDB58B7ECE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Connector 90">
            <a:extLst>
              <a:ext uri="{FF2B5EF4-FFF2-40B4-BE49-F238E27FC236}">
                <a16:creationId xmlns:a16="http://schemas.microsoft.com/office/drawing/2014/main" id="{D11C6493-8421-4C08-B3A0-7EB5AFBDE233}"/>
              </a:ext>
            </a:extLst>
          </p:cNvPr>
          <p:cNvCxnSpPr>
            <a:cxnSpLocks/>
          </p:cNvCxnSpPr>
          <p:nvPr userDrawn="1"/>
        </p:nvCxnSpPr>
        <p:spPr>
          <a:xfrm>
            <a:off x="2342244" y="307521"/>
            <a:ext cx="0" cy="62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D5E6128-3C27-48F6-A724-D46AC6B342A2}"/>
              </a:ext>
            </a:extLst>
          </p:cNvPr>
          <p:cNvSpPr txBox="1"/>
          <p:nvPr userDrawn="1"/>
        </p:nvSpPr>
        <p:spPr>
          <a:xfrm>
            <a:off x="2446175" y="6140634"/>
            <a:ext cx="2574712" cy="523220"/>
          </a:xfrm>
          <a:prstGeom prst="rect">
            <a:avLst/>
          </a:prstGeom>
          <a:noFill/>
        </p:spPr>
        <p:txBody>
          <a:bodyPr wrap="square" rtlCol="0">
            <a:spAutoFit/>
          </a:bodyPr>
          <a:lstStyle/>
          <a:p>
            <a:pPr>
              <a:lnSpc>
                <a:spcPct val="100000"/>
              </a:lnSpc>
            </a:pPr>
            <a:r>
              <a:rPr lang="en-GB" sz="1400" b="0" i="0">
                <a:solidFill>
                  <a:schemeClr val="tx1"/>
                </a:solidFill>
                <a:latin typeface="Graphik Light" panose="020B0403030202060203" pitchFamily="34" charset="0"/>
              </a:rPr>
              <a:t>10–11 Carlton House Terrace, London, SW1Y 5AH </a:t>
            </a:r>
            <a:endParaRPr lang="en-GB" sz="1400" b="0" i="1">
              <a:solidFill>
                <a:schemeClr val="tx1"/>
              </a:solidFill>
              <a:latin typeface="Graphik Light" panose="020B0403030202060203" pitchFamily="34" charset="0"/>
            </a:endParaRPr>
          </a:p>
        </p:txBody>
      </p:sp>
      <p:sp>
        <p:nvSpPr>
          <p:cNvPr id="96" name="TextBox 95">
            <a:extLst>
              <a:ext uri="{FF2B5EF4-FFF2-40B4-BE49-F238E27FC236}">
                <a16:creationId xmlns:a16="http://schemas.microsoft.com/office/drawing/2014/main" id="{F2DABFE9-23EB-49AD-9722-5A32D9FD508E}"/>
              </a:ext>
            </a:extLst>
          </p:cNvPr>
          <p:cNvSpPr txBox="1"/>
          <p:nvPr userDrawn="1"/>
        </p:nvSpPr>
        <p:spPr>
          <a:xfrm>
            <a:off x="5048314" y="6140634"/>
            <a:ext cx="2218808" cy="523220"/>
          </a:xfrm>
          <a:prstGeom prst="rect">
            <a:avLst/>
          </a:prstGeom>
          <a:noFill/>
        </p:spPr>
        <p:txBody>
          <a:bodyPr wrap="square" rtlCol="0">
            <a:spAutoFit/>
          </a:bodyPr>
          <a:lstStyle/>
          <a:p>
            <a:pPr>
              <a:lnSpc>
                <a:spcPct val="100000"/>
              </a:lnSpc>
            </a:pPr>
            <a:r>
              <a:rPr lang="en-GB" sz="1400" b="0" i="0">
                <a:solidFill>
                  <a:schemeClr val="tx1"/>
                </a:solidFill>
                <a:latin typeface="Graphik Light" panose="020B0403030202060203" pitchFamily="34" charset="0"/>
              </a:rPr>
              <a:t>Discover more at </a:t>
            </a:r>
          </a:p>
          <a:p>
            <a:pPr>
              <a:lnSpc>
                <a:spcPct val="100000"/>
              </a:lnSpc>
            </a:pPr>
            <a:r>
              <a:rPr lang="en-GB" sz="1400" b="0" i="0">
                <a:solidFill>
                  <a:schemeClr val="tx1"/>
                </a:solidFill>
                <a:latin typeface="Graphik Light" panose="020B0403030202060203" pitchFamily="34" charset="0"/>
              </a:rPr>
              <a:t>thebritishacademy.ac.uk </a:t>
            </a:r>
            <a:endParaRPr lang="en-GB" sz="1400" b="0" i="1">
              <a:solidFill>
                <a:schemeClr val="tx1"/>
              </a:solidFill>
              <a:latin typeface="Graphik Light" panose="020B0403030202060203" pitchFamily="34" charset="0"/>
            </a:endParaRPr>
          </a:p>
        </p:txBody>
      </p:sp>
      <p:pic>
        <p:nvPicPr>
          <p:cNvPr id="10" name="Picture 9">
            <a:extLst>
              <a:ext uri="{FF2B5EF4-FFF2-40B4-BE49-F238E27FC236}">
                <a16:creationId xmlns:a16="http://schemas.microsoft.com/office/drawing/2014/main" id="{AD4C805D-0A7B-4243-BCC8-EAF53C155A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166" y="5865867"/>
            <a:ext cx="1817912" cy="673104"/>
          </a:xfrm>
          <a:prstGeom prst="rect">
            <a:avLst/>
          </a:prstGeom>
        </p:spPr>
      </p:pic>
    </p:spTree>
    <p:extLst>
      <p:ext uri="{BB962C8B-B14F-4D97-AF65-F5344CB8AC3E}">
        <p14:creationId xmlns:p14="http://schemas.microsoft.com/office/powerpoint/2010/main" val="141369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6138DA-3D6E-4AE6-A347-FF2A1D08BCD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DCEEF5AB-32F6-45D6-AB92-6092746F582B}"/>
              </a:ext>
            </a:extLst>
          </p:cNvPr>
          <p:cNvCxnSpPr>
            <a:cxnSpLocks/>
          </p:cNvCxnSpPr>
          <p:nvPr userDrawn="1"/>
        </p:nvCxnSpPr>
        <p:spPr>
          <a:xfrm>
            <a:off x="2342244" y="307521"/>
            <a:ext cx="0" cy="62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4ACD2AD-14A5-4612-823A-1230671110DC}"/>
              </a:ext>
            </a:extLst>
          </p:cNvPr>
          <p:cNvSpPr>
            <a:spLocks noGrp="1"/>
          </p:cNvSpPr>
          <p:nvPr>
            <p:ph idx="13"/>
          </p:nvPr>
        </p:nvSpPr>
        <p:spPr>
          <a:xfrm>
            <a:off x="7735514" y="304800"/>
            <a:ext cx="4140000" cy="6264000"/>
          </a:xfrm>
        </p:spPr>
        <p:txBody>
          <a:bodyPr/>
          <a:lstStyle/>
          <a:p>
            <a:pPr lvl="0"/>
            <a:endParaRPr lang="en-GB"/>
          </a:p>
        </p:txBody>
      </p:sp>
      <p:pic>
        <p:nvPicPr>
          <p:cNvPr id="16" name="Picture 15">
            <a:extLst>
              <a:ext uri="{FF2B5EF4-FFF2-40B4-BE49-F238E27FC236}">
                <a16:creationId xmlns:a16="http://schemas.microsoft.com/office/drawing/2014/main" id="{FDA79003-831F-4B15-9DC5-C50F215EA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562" y="5269071"/>
            <a:ext cx="1480351" cy="1277584"/>
          </a:xfrm>
          <a:prstGeom prst="rect">
            <a:avLst/>
          </a:prstGeom>
        </p:spPr>
      </p:pic>
      <p:sp>
        <p:nvSpPr>
          <p:cNvPr id="25" name="TextBox 24">
            <a:extLst>
              <a:ext uri="{FF2B5EF4-FFF2-40B4-BE49-F238E27FC236}">
                <a16:creationId xmlns:a16="http://schemas.microsoft.com/office/drawing/2014/main" id="{FD2492B5-D984-49C6-BCAA-BCD09FB0851F}"/>
              </a:ext>
            </a:extLst>
          </p:cNvPr>
          <p:cNvSpPr txBox="1"/>
          <p:nvPr userDrawn="1"/>
        </p:nvSpPr>
        <p:spPr>
          <a:xfrm>
            <a:off x="2391172" y="6202419"/>
            <a:ext cx="2218808"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10–11 Carlton House Terrace, London, SW1Y 5AH </a:t>
            </a:r>
            <a:endParaRPr lang="en-GB" sz="1100" b="0" i="1">
              <a:solidFill>
                <a:schemeClr val="tx1"/>
              </a:solidFill>
              <a:latin typeface="Graphik Light" panose="020B0403030202060203" pitchFamily="34" charset="0"/>
            </a:endParaRPr>
          </a:p>
        </p:txBody>
      </p:sp>
      <p:sp>
        <p:nvSpPr>
          <p:cNvPr id="26" name="TextBox 25">
            <a:extLst>
              <a:ext uri="{FF2B5EF4-FFF2-40B4-BE49-F238E27FC236}">
                <a16:creationId xmlns:a16="http://schemas.microsoft.com/office/drawing/2014/main" id="{75F24A9E-F4C6-484E-BF3F-42F9E4B2240F}"/>
              </a:ext>
            </a:extLst>
          </p:cNvPr>
          <p:cNvSpPr txBox="1"/>
          <p:nvPr userDrawn="1"/>
        </p:nvSpPr>
        <p:spPr>
          <a:xfrm>
            <a:off x="4556916" y="6202419"/>
            <a:ext cx="2015997"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Discover more at </a:t>
            </a:r>
          </a:p>
          <a:p>
            <a:pPr>
              <a:lnSpc>
                <a:spcPct val="100000"/>
              </a:lnSpc>
            </a:pPr>
            <a:r>
              <a:rPr lang="en-GB" sz="1100" b="0" i="0">
                <a:solidFill>
                  <a:schemeClr val="tx1"/>
                </a:solidFill>
                <a:latin typeface="Graphik Light" panose="020B0403030202060203" pitchFamily="34" charset="0"/>
              </a:rPr>
              <a:t>thebritishacademy.ac.uk </a:t>
            </a:r>
            <a:endParaRPr lang="en-GB" sz="1100" b="0" i="1">
              <a:solidFill>
                <a:schemeClr val="tx1"/>
              </a:solidFill>
              <a:latin typeface="Graphik Light" panose="020B0403030202060203" pitchFamily="34" charset="0"/>
            </a:endParaRPr>
          </a:p>
        </p:txBody>
      </p:sp>
    </p:spTree>
    <p:extLst>
      <p:ext uri="{BB962C8B-B14F-4D97-AF65-F5344CB8AC3E}">
        <p14:creationId xmlns:p14="http://schemas.microsoft.com/office/powerpoint/2010/main" val="360953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6138DA-3D6E-4AE6-A347-FF2A1D08BCD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D4ACD2AD-14A5-4612-823A-1230671110DC}"/>
              </a:ext>
            </a:extLst>
          </p:cNvPr>
          <p:cNvSpPr>
            <a:spLocks noGrp="1"/>
          </p:cNvSpPr>
          <p:nvPr>
            <p:ph idx="13"/>
          </p:nvPr>
        </p:nvSpPr>
        <p:spPr>
          <a:xfrm>
            <a:off x="7735514" y="304800"/>
            <a:ext cx="4140000" cy="6248400"/>
          </a:xfrm>
        </p:spPr>
        <p:txBody>
          <a:bodyPr/>
          <a:lstStyle/>
          <a:p>
            <a:pPr lvl="0"/>
            <a:endParaRPr lang="en-GB"/>
          </a:p>
        </p:txBody>
      </p:sp>
      <p:cxnSp>
        <p:nvCxnSpPr>
          <p:cNvPr id="12" name="Straight Connector 11">
            <a:extLst>
              <a:ext uri="{FF2B5EF4-FFF2-40B4-BE49-F238E27FC236}">
                <a16:creationId xmlns:a16="http://schemas.microsoft.com/office/drawing/2014/main" id="{A8F5C211-656C-4806-9737-27EE2105230C}"/>
              </a:ext>
            </a:extLst>
          </p:cNvPr>
          <p:cNvCxnSpPr>
            <a:cxnSpLocks/>
          </p:cNvCxnSpPr>
          <p:nvPr userDrawn="1"/>
        </p:nvCxnSpPr>
        <p:spPr>
          <a:xfrm>
            <a:off x="2342244" y="307521"/>
            <a:ext cx="0" cy="62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C9E3726-7073-4971-861D-EB1F3E93C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562" y="5269071"/>
            <a:ext cx="1480351" cy="1277584"/>
          </a:xfrm>
          <a:prstGeom prst="rect">
            <a:avLst/>
          </a:prstGeom>
        </p:spPr>
      </p:pic>
      <p:sp>
        <p:nvSpPr>
          <p:cNvPr id="21" name="TextBox 20">
            <a:extLst>
              <a:ext uri="{FF2B5EF4-FFF2-40B4-BE49-F238E27FC236}">
                <a16:creationId xmlns:a16="http://schemas.microsoft.com/office/drawing/2014/main" id="{671398AB-839F-45DE-A080-B158422F78BB}"/>
              </a:ext>
            </a:extLst>
          </p:cNvPr>
          <p:cNvSpPr txBox="1"/>
          <p:nvPr userDrawn="1"/>
        </p:nvSpPr>
        <p:spPr>
          <a:xfrm>
            <a:off x="2391172" y="6202419"/>
            <a:ext cx="2218808"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10–11 Carlton House Terrace, London, SW1Y 5AH </a:t>
            </a:r>
            <a:endParaRPr lang="en-GB" sz="1100" b="0" i="1">
              <a:solidFill>
                <a:schemeClr val="tx1"/>
              </a:solidFill>
              <a:latin typeface="Graphik Light" panose="020B0403030202060203" pitchFamily="34" charset="0"/>
            </a:endParaRPr>
          </a:p>
        </p:txBody>
      </p:sp>
      <p:sp>
        <p:nvSpPr>
          <p:cNvPr id="22" name="TextBox 21">
            <a:extLst>
              <a:ext uri="{FF2B5EF4-FFF2-40B4-BE49-F238E27FC236}">
                <a16:creationId xmlns:a16="http://schemas.microsoft.com/office/drawing/2014/main" id="{EBAF72FC-D6DE-4439-833D-ABABE6EF1756}"/>
              </a:ext>
            </a:extLst>
          </p:cNvPr>
          <p:cNvSpPr txBox="1"/>
          <p:nvPr userDrawn="1"/>
        </p:nvSpPr>
        <p:spPr>
          <a:xfrm>
            <a:off x="4556916" y="6202419"/>
            <a:ext cx="2015997"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Discover more at </a:t>
            </a:r>
          </a:p>
          <a:p>
            <a:pPr>
              <a:lnSpc>
                <a:spcPct val="100000"/>
              </a:lnSpc>
            </a:pPr>
            <a:r>
              <a:rPr lang="en-GB" sz="1100" b="0" i="0">
                <a:solidFill>
                  <a:schemeClr val="tx1"/>
                </a:solidFill>
                <a:latin typeface="Graphik Light" panose="020B0403030202060203" pitchFamily="34" charset="0"/>
              </a:rPr>
              <a:t>thebritishacademy.ac.uk </a:t>
            </a:r>
            <a:endParaRPr lang="en-GB" sz="1100" b="0" i="1">
              <a:solidFill>
                <a:schemeClr val="tx1"/>
              </a:solidFill>
              <a:latin typeface="Graphik Light" panose="020B0403030202060203" pitchFamily="34" charset="0"/>
            </a:endParaRPr>
          </a:p>
        </p:txBody>
      </p:sp>
    </p:spTree>
    <p:extLst>
      <p:ext uri="{BB962C8B-B14F-4D97-AF65-F5344CB8AC3E}">
        <p14:creationId xmlns:p14="http://schemas.microsoft.com/office/powerpoint/2010/main" val="7199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2C1DAE58-84F8-4ED1-9B3C-FFDB58B7ECE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AECC6B0-CA2E-4A43-BF56-8A5D4FE2C45B}"/>
              </a:ext>
            </a:extLst>
          </p:cNvPr>
          <p:cNvSpPr txBox="1"/>
          <p:nvPr userDrawn="1"/>
        </p:nvSpPr>
        <p:spPr>
          <a:xfrm>
            <a:off x="2365829" y="420912"/>
            <a:ext cx="4905829" cy="878702"/>
          </a:xfrm>
          <a:prstGeom prst="rect">
            <a:avLst/>
          </a:prstGeom>
          <a:noFill/>
        </p:spPr>
        <p:txBody>
          <a:bodyPr wrap="square" rtlCol="0">
            <a:spAutoFit/>
          </a:bodyPr>
          <a:lstStyle/>
          <a:p>
            <a:pPr>
              <a:lnSpc>
                <a:spcPct val="67000"/>
              </a:lnSpc>
            </a:pPr>
            <a:r>
              <a:rPr lang="en-GB" sz="7600" b="0">
                <a:solidFill>
                  <a:schemeClr val="tx1"/>
                </a:solidFill>
                <a:latin typeface="Founders Grotesk X-Cond SmBd" panose="020B0703030202060203" pitchFamily="34" charset="0"/>
              </a:rPr>
              <a:t>Today’s events</a:t>
            </a:r>
          </a:p>
        </p:txBody>
      </p:sp>
      <p:cxnSp>
        <p:nvCxnSpPr>
          <p:cNvPr id="91" name="Straight Connector 90">
            <a:extLst>
              <a:ext uri="{FF2B5EF4-FFF2-40B4-BE49-F238E27FC236}">
                <a16:creationId xmlns:a16="http://schemas.microsoft.com/office/drawing/2014/main" id="{D11C6493-8421-4C08-B3A0-7EB5AFBDE233}"/>
              </a:ext>
            </a:extLst>
          </p:cNvPr>
          <p:cNvCxnSpPr>
            <a:cxnSpLocks/>
          </p:cNvCxnSpPr>
          <p:nvPr userDrawn="1"/>
        </p:nvCxnSpPr>
        <p:spPr>
          <a:xfrm>
            <a:off x="2342244" y="307521"/>
            <a:ext cx="0" cy="62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D5E6128-3C27-48F6-A724-D46AC6B342A2}"/>
              </a:ext>
            </a:extLst>
          </p:cNvPr>
          <p:cNvSpPr txBox="1"/>
          <p:nvPr userDrawn="1"/>
        </p:nvSpPr>
        <p:spPr>
          <a:xfrm>
            <a:off x="6919632" y="6202419"/>
            <a:ext cx="2218808"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10–11 Carlton House Terrace, London, SW1Y 5AH </a:t>
            </a:r>
            <a:endParaRPr lang="en-GB" sz="1100" b="0" i="1">
              <a:solidFill>
                <a:schemeClr val="tx1"/>
              </a:solidFill>
              <a:latin typeface="Graphik Light" panose="020B0403030202060203" pitchFamily="34" charset="0"/>
            </a:endParaRPr>
          </a:p>
        </p:txBody>
      </p:sp>
      <p:sp>
        <p:nvSpPr>
          <p:cNvPr id="96" name="TextBox 95">
            <a:extLst>
              <a:ext uri="{FF2B5EF4-FFF2-40B4-BE49-F238E27FC236}">
                <a16:creationId xmlns:a16="http://schemas.microsoft.com/office/drawing/2014/main" id="{F2DABFE9-23EB-49AD-9722-5A32D9FD508E}"/>
              </a:ext>
            </a:extLst>
          </p:cNvPr>
          <p:cNvSpPr txBox="1"/>
          <p:nvPr userDrawn="1"/>
        </p:nvSpPr>
        <p:spPr>
          <a:xfrm>
            <a:off x="9157946" y="6202419"/>
            <a:ext cx="2015997"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Discover more at </a:t>
            </a:r>
          </a:p>
          <a:p>
            <a:pPr>
              <a:lnSpc>
                <a:spcPct val="100000"/>
              </a:lnSpc>
            </a:pPr>
            <a:r>
              <a:rPr lang="en-GB" sz="1100" b="0" i="0">
                <a:solidFill>
                  <a:schemeClr val="tx1"/>
                </a:solidFill>
                <a:latin typeface="Graphik Light" panose="020B0403030202060203" pitchFamily="34" charset="0"/>
              </a:rPr>
              <a:t>thebritishacademy.ac.uk </a:t>
            </a:r>
            <a:endParaRPr lang="en-GB" sz="1100" b="0" i="1">
              <a:solidFill>
                <a:schemeClr val="tx1"/>
              </a:solidFill>
              <a:latin typeface="Graphik Light" panose="020B0403030202060203" pitchFamily="34" charset="0"/>
            </a:endParaRPr>
          </a:p>
        </p:txBody>
      </p:sp>
      <p:pic>
        <p:nvPicPr>
          <p:cNvPr id="9" name="Picture 8">
            <a:extLst>
              <a:ext uri="{FF2B5EF4-FFF2-40B4-BE49-F238E27FC236}">
                <a16:creationId xmlns:a16="http://schemas.microsoft.com/office/drawing/2014/main" id="{1BA31F42-E95B-4B60-A995-E341F5D4A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188" y="5932702"/>
            <a:ext cx="1817912" cy="673104"/>
          </a:xfrm>
          <a:prstGeom prst="rect">
            <a:avLst/>
          </a:prstGeom>
        </p:spPr>
      </p:pic>
    </p:spTree>
    <p:extLst>
      <p:ext uri="{BB962C8B-B14F-4D97-AF65-F5344CB8AC3E}">
        <p14:creationId xmlns:p14="http://schemas.microsoft.com/office/powerpoint/2010/main" val="27547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6138DA-3D6E-4AE6-A347-FF2A1D08BCD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DCEEF5AB-32F6-45D6-AB92-6092746F582B}"/>
              </a:ext>
            </a:extLst>
          </p:cNvPr>
          <p:cNvCxnSpPr>
            <a:cxnSpLocks/>
          </p:cNvCxnSpPr>
          <p:nvPr userDrawn="1"/>
        </p:nvCxnSpPr>
        <p:spPr>
          <a:xfrm>
            <a:off x="2342244" y="307521"/>
            <a:ext cx="0" cy="62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4ACD2AD-14A5-4612-823A-1230671110DC}"/>
              </a:ext>
            </a:extLst>
          </p:cNvPr>
          <p:cNvSpPr>
            <a:spLocks noGrp="1"/>
          </p:cNvSpPr>
          <p:nvPr>
            <p:ph idx="13"/>
          </p:nvPr>
        </p:nvSpPr>
        <p:spPr>
          <a:xfrm>
            <a:off x="7735514" y="304800"/>
            <a:ext cx="4140000" cy="6264000"/>
          </a:xfrm>
        </p:spPr>
        <p:txBody>
          <a:bodyPr/>
          <a:lstStyle/>
          <a:p>
            <a:pPr lvl="0"/>
            <a:endParaRPr lang="en-GB"/>
          </a:p>
        </p:txBody>
      </p:sp>
      <p:sp>
        <p:nvSpPr>
          <p:cNvPr id="25" name="TextBox 24">
            <a:extLst>
              <a:ext uri="{FF2B5EF4-FFF2-40B4-BE49-F238E27FC236}">
                <a16:creationId xmlns:a16="http://schemas.microsoft.com/office/drawing/2014/main" id="{FD2492B5-D984-49C6-BCAA-BCD09FB0851F}"/>
              </a:ext>
            </a:extLst>
          </p:cNvPr>
          <p:cNvSpPr txBox="1"/>
          <p:nvPr userDrawn="1"/>
        </p:nvSpPr>
        <p:spPr>
          <a:xfrm>
            <a:off x="2391172" y="6202419"/>
            <a:ext cx="2218808"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10–11 Carlton House Terrace, London, SW1Y 5AH </a:t>
            </a:r>
            <a:endParaRPr lang="en-GB" sz="1100" b="0" i="1">
              <a:solidFill>
                <a:schemeClr val="tx1"/>
              </a:solidFill>
              <a:latin typeface="Graphik Light" panose="020B0403030202060203" pitchFamily="34" charset="0"/>
            </a:endParaRPr>
          </a:p>
        </p:txBody>
      </p:sp>
      <p:sp>
        <p:nvSpPr>
          <p:cNvPr id="26" name="TextBox 25">
            <a:extLst>
              <a:ext uri="{FF2B5EF4-FFF2-40B4-BE49-F238E27FC236}">
                <a16:creationId xmlns:a16="http://schemas.microsoft.com/office/drawing/2014/main" id="{75F24A9E-F4C6-484E-BF3F-42F9E4B2240F}"/>
              </a:ext>
            </a:extLst>
          </p:cNvPr>
          <p:cNvSpPr txBox="1"/>
          <p:nvPr userDrawn="1"/>
        </p:nvSpPr>
        <p:spPr>
          <a:xfrm>
            <a:off x="4556916" y="6202419"/>
            <a:ext cx="2015997"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Discover more at </a:t>
            </a:r>
          </a:p>
          <a:p>
            <a:pPr>
              <a:lnSpc>
                <a:spcPct val="100000"/>
              </a:lnSpc>
            </a:pPr>
            <a:r>
              <a:rPr lang="en-GB" sz="1100" b="0" i="0">
                <a:solidFill>
                  <a:schemeClr val="tx1"/>
                </a:solidFill>
                <a:latin typeface="Graphik Light" panose="020B0403030202060203" pitchFamily="34" charset="0"/>
              </a:rPr>
              <a:t>thebritishacademy.ac.uk </a:t>
            </a:r>
            <a:endParaRPr lang="en-GB" sz="1100" b="0" i="1">
              <a:solidFill>
                <a:schemeClr val="tx1"/>
              </a:solidFill>
              <a:latin typeface="Graphik Light" panose="020B0403030202060203" pitchFamily="34" charset="0"/>
            </a:endParaRPr>
          </a:p>
        </p:txBody>
      </p:sp>
      <p:pic>
        <p:nvPicPr>
          <p:cNvPr id="8" name="Picture 7">
            <a:extLst>
              <a:ext uri="{FF2B5EF4-FFF2-40B4-BE49-F238E27FC236}">
                <a16:creationId xmlns:a16="http://schemas.microsoft.com/office/drawing/2014/main" id="{FC12ACD2-4780-4A59-94C8-BB4C2E56C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188" y="5932702"/>
            <a:ext cx="1817912" cy="673104"/>
          </a:xfrm>
          <a:prstGeom prst="rect">
            <a:avLst/>
          </a:prstGeom>
        </p:spPr>
      </p:pic>
    </p:spTree>
    <p:extLst>
      <p:ext uri="{BB962C8B-B14F-4D97-AF65-F5344CB8AC3E}">
        <p14:creationId xmlns:p14="http://schemas.microsoft.com/office/powerpoint/2010/main" val="122335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6138DA-3D6E-4AE6-A347-FF2A1D08BCD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D4ACD2AD-14A5-4612-823A-1230671110DC}"/>
              </a:ext>
            </a:extLst>
          </p:cNvPr>
          <p:cNvSpPr>
            <a:spLocks noGrp="1"/>
          </p:cNvSpPr>
          <p:nvPr>
            <p:ph idx="13"/>
          </p:nvPr>
        </p:nvSpPr>
        <p:spPr>
          <a:xfrm>
            <a:off x="7735514" y="304800"/>
            <a:ext cx="4140000" cy="6248400"/>
          </a:xfrm>
        </p:spPr>
        <p:txBody>
          <a:bodyPr/>
          <a:lstStyle/>
          <a:p>
            <a:pPr lvl="0"/>
            <a:endParaRPr lang="en-GB"/>
          </a:p>
        </p:txBody>
      </p:sp>
      <p:cxnSp>
        <p:nvCxnSpPr>
          <p:cNvPr id="12" name="Straight Connector 11">
            <a:extLst>
              <a:ext uri="{FF2B5EF4-FFF2-40B4-BE49-F238E27FC236}">
                <a16:creationId xmlns:a16="http://schemas.microsoft.com/office/drawing/2014/main" id="{A8F5C211-656C-4806-9737-27EE2105230C}"/>
              </a:ext>
            </a:extLst>
          </p:cNvPr>
          <p:cNvCxnSpPr>
            <a:cxnSpLocks/>
          </p:cNvCxnSpPr>
          <p:nvPr userDrawn="1"/>
        </p:nvCxnSpPr>
        <p:spPr>
          <a:xfrm>
            <a:off x="2342244" y="307521"/>
            <a:ext cx="0" cy="626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71398AB-839F-45DE-A080-B158422F78BB}"/>
              </a:ext>
            </a:extLst>
          </p:cNvPr>
          <p:cNvSpPr txBox="1"/>
          <p:nvPr userDrawn="1"/>
        </p:nvSpPr>
        <p:spPr>
          <a:xfrm>
            <a:off x="2391172" y="6202419"/>
            <a:ext cx="2218808"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10–11 Carlton House Terrace, London, SW1Y 5AH </a:t>
            </a:r>
            <a:endParaRPr lang="en-GB" sz="1100" b="0" i="1">
              <a:solidFill>
                <a:schemeClr val="tx1"/>
              </a:solidFill>
              <a:latin typeface="Graphik Light" panose="020B0403030202060203" pitchFamily="34" charset="0"/>
            </a:endParaRPr>
          </a:p>
        </p:txBody>
      </p:sp>
      <p:sp>
        <p:nvSpPr>
          <p:cNvPr id="22" name="TextBox 21">
            <a:extLst>
              <a:ext uri="{FF2B5EF4-FFF2-40B4-BE49-F238E27FC236}">
                <a16:creationId xmlns:a16="http://schemas.microsoft.com/office/drawing/2014/main" id="{EBAF72FC-D6DE-4439-833D-ABABE6EF1756}"/>
              </a:ext>
            </a:extLst>
          </p:cNvPr>
          <p:cNvSpPr txBox="1"/>
          <p:nvPr userDrawn="1"/>
        </p:nvSpPr>
        <p:spPr>
          <a:xfrm>
            <a:off x="4556916" y="6202419"/>
            <a:ext cx="2015997" cy="430887"/>
          </a:xfrm>
          <a:prstGeom prst="rect">
            <a:avLst/>
          </a:prstGeom>
          <a:noFill/>
        </p:spPr>
        <p:txBody>
          <a:bodyPr wrap="square" rtlCol="0">
            <a:spAutoFit/>
          </a:bodyPr>
          <a:lstStyle/>
          <a:p>
            <a:pPr>
              <a:lnSpc>
                <a:spcPct val="100000"/>
              </a:lnSpc>
            </a:pPr>
            <a:r>
              <a:rPr lang="en-GB" sz="1100" b="0" i="0">
                <a:solidFill>
                  <a:schemeClr val="tx1"/>
                </a:solidFill>
                <a:latin typeface="Graphik Light" panose="020B0403030202060203" pitchFamily="34" charset="0"/>
              </a:rPr>
              <a:t>Discover more at </a:t>
            </a:r>
          </a:p>
          <a:p>
            <a:pPr>
              <a:lnSpc>
                <a:spcPct val="100000"/>
              </a:lnSpc>
            </a:pPr>
            <a:r>
              <a:rPr lang="en-GB" sz="1100" b="0" i="0">
                <a:solidFill>
                  <a:schemeClr val="tx1"/>
                </a:solidFill>
                <a:latin typeface="Graphik Light" panose="020B0403030202060203" pitchFamily="34" charset="0"/>
              </a:rPr>
              <a:t>thebritishacademy.ac.uk </a:t>
            </a:r>
            <a:endParaRPr lang="en-GB" sz="1100" b="0" i="1">
              <a:solidFill>
                <a:schemeClr val="tx1"/>
              </a:solidFill>
              <a:latin typeface="Graphik Light" panose="020B0403030202060203" pitchFamily="34" charset="0"/>
            </a:endParaRPr>
          </a:p>
        </p:txBody>
      </p:sp>
      <p:pic>
        <p:nvPicPr>
          <p:cNvPr id="8" name="Picture 7">
            <a:extLst>
              <a:ext uri="{FF2B5EF4-FFF2-40B4-BE49-F238E27FC236}">
                <a16:creationId xmlns:a16="http://schemas.microsoft.com/office/drawing/2014/main" id="{DDB2C956-B76E-42C4-87BA-ED240E9E46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188" y="5932702"/>
            <a:ext cx="1817912" cy="673104"/>
          </a:xfrm>
          <a:prstGeom prst="rect">
            <a:avLst/>
          </a:prstGeom>
        </p:spPr>
      </p:pic>
    </p:spTree>
    <p:extLst>
      <p:ext uri="{BB962C8B-B14F-4D97-AF65-F5344CB8AC3E}">
        <p14:creationId xmlns:p14="http://schemas.microsoft.com/office/powerpoint/2010/main" val="42039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A5CC3-F422-4F0A-81AC-6AB96F3AE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F9D7F-5C8F-46F7-93CB-B0D1884AB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86CED-3052-4613-A380-94D521737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A20F0-BC8E-4C7D-8382-78D6228CDBC6}" type="datetimeFigureOut">
              <a:rPr lang="en-GB" smtClean="0"/>
              <a:t>06/08/2025</a:t>
            </a:fld>
            <a:endParaRPr lang="en-GB"/>
          </a:p>
        </p:txBody>
      </p:sp>
      <p:sp>
        <p:nvSpPr>
          <p:cNvPr id="5" name="Footer Placeholder 4">
            <a:extLst>
              <a:ext uri="{FF2B5EF4-FFF2-40B4-BE49-F238E27FC236}">
                <a16:creationId xmlns:a16="http://schemas.microsoft.com/office/drawing/2014/main" id="{C738E1B6-6A2C-4F37-ACFB-69F5020FA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F816F9-47C1-4DF6-B419-65EABEF3F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B2CF4-F6ED-41F3-A9DE-42B1A7216997}" type="slidenum">
              <a:rPr lang="en-GB" smtClean="0"/>
              <a:t>‹#›</a:t>
            </a:fld>
            <a:endParaRPr lang="en-GB"/>
          </a:p>
        </p:txBody>
      </p:sp>
    </p:spTree>
    <p:extLst>
      <p:ext uri="{BB962C8B-B14F-4D97-AF65-F5344CB8AC3E}">
        <p14:creationId xmlns:p14="http://schemas.microsoft.com/office/powerpoint/2010/main" val="1430038923"/>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50"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mailto:grants@thebritishacademy.ac.uk" TargetMode="External"/><Relationship Id="rId7" Type="http://schemas.openxmlformats.org/officeDocument/2006/relationships/hyperlink" Target="mailto:internationalgrants@thebritishacademy.ac.uk"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mailto:Overseas@thebritishacademy.ac.uk" TargetMode="External"/><Relationship Id="rId5" Type="http://schemas.openxmlformats.org/officeDocument/2006/relationships/hyperlink" Target="mailto:posts@thebritishacademy.ac.uk" TargetMode="External"/><Relationship Id="rId4" Type="http://schemas.openxmlformats.org/officeDocument/2006/relationships/hyperlink" Target="mailto:flexigrant@thebritishacademy.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The British Academy</a:t>
            </a:r>
          </a:p>
        </p:txBody>
      </p:sp>
      <p:sp>
        <p:nvSpPr>
          <p:cNvPr id="36" name="TextBox 35">
            <a:extLst>
              <a:ext uri="{FF2B5EF4-FFF2-40B4-BE49-F238E27FC236}">
                <a16:creationId xmlns:a16="http://schemas.microsoft.com/office/drawing/2014/main" id="{EFAEA9E2-D177-43F2-8D0D-94B47507278F}"/>
              </a:ext>
            </a:extLst>
          </p:cNvPr>
          <p:cNvSpPr txBox="1"/>
          <p:nvPr/>
        </p:nvSpPr>
        <p:spPr>
          <a:xfrm>
            <a:off x="2472945" y="2122131"/>
            <a:ext cx="4905829" cy="369332"/>
          </a:xfrm>
          <a:prstGeom prst="rect">
            <a:avLst/>
          </a:prstGeom>
          <a:noFill/>
        </p:spPr>
        <p:txBody>
          <a:bodyPr wrap="square" lIns="91440" tIns="45720" rIns="91440" bIns="45720" rtlCol="0" anchor="t">
            <a:spAutoFit/>
          </a:bodyPr>
          <a:lstStyle/>
          <a:p>
            <a:r>
              <a:rPr lang="en-GB">
                <a:solidFill>
                  <a:schemeClr val="accent6">
                    <a:lumMod val="50000"/>
                  </a:schemeClr>
                </a:solidFill>
                <a:latin typeface="Tiempos Text Regular"/>
                <a:cs typeface="Calibri"/>
              </a:rPr>
              <a:t>University of Reading</a:t>
            </a:r>
            <a:endParaRPr lang="en-US">
              <a:solidFill>
                <a:schemeClr val="accent6">
                  <a:lumMod val="50000"/>
                </a:schemeClr>
              </a:solidFill>
            </a:endParaRPr>
          </a:p>
        </p:txBody>
      </p:sp>
      <p:pic>
        <p:nvPicPr>
          <p:cNvPr id="5" name="Picture 11" descr="Loizides Iraqi refugees.jpg">
            <a:extLst>
              <a:ext uri="{FF2B5EF4-FFF2-40B4-BE49-F238E27FC236}">
                <a16:creationId xmlns:a16="http://schemas.microsoft.com/office/drawing/2014/main" id="{C5A8221F-1364-4458-8DB4-6389D12F12F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356598" y="0"/>
            <a:ext cx="38354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3353F42-C345-4CEB-BB2A-A23E6DE36129}"/>
              </a:ext>
            </a:extLst>
          </p:cNvPr>
          <p:cNvSpPr txBox="1"/>
          <p:nvPr/>
        </p:nvSpPr>
        <p:spPr>
          <a:xfrm>
            <a:off x="2472945" y="3460639"/>
            <a:ext cx="5767699" cy="2575064"/>
          </a:xfrm>
          <a:prstGeom prst="rect">
            <a:avLst/>
          </a:prstGeom>
          <a:noFill/>
        </p:spPr>
        <p:txBody>
          <a:bodyPr wrap="square" lIns="91440" tIns="45720" rIns="91440" bIns="45720" rtlCol="0" anchor="t">
            <a:spAutoFit/>
          </a:bodyPr>
          <a:lstStyle/>
          <a:p>
            <a:r>
              <a:rPr lang="en-GB" sz="1600">
                <a:latin typeface="Tiempos Text Regular"/>
              </a:rPr>
              <a:t>Presenters: </a:t>
            </a:r>
            <a:endParaRPr lang="en-US" sz="1600">
              <a:cs typeface="Calibri"/>
            </a:endParaRPr>
          </a:p>
          <a:p>
            <a:r>
              <a:rPr lang="en-GB" sz="1600" dirty="0">
                <a:latin typeface="Tiempos Text Regular"/>
              </a:rPr>
              <a:t>Ken Emond, Head of Research Funding</a:t>
            </a:r>
          </a:p>
          <a:p>
            <a:r>
              <a:rPr lang="en-GB" sz="1600" dirty="0">
                <a:latin typeface="Tiempos Text Regular"/>
              </a:rPr>
              <a:t>Millie Hanson, Research Funding Officer</a:t>
            </a:r>
          </a:p>
          <a:p>
            <a:r>
              <a:rPr lang="en-GB" sz="1600" dirty="0">
                <a:latin typeface="Tiempos Text Regular"/>
              </a:rPr>
              <a:t>Jessica Meese, Deputy Head of International Programmes</a:t>
            </a:r>
          </a:p>
          <a:p>
            <a:r>
              <a:rPr lang="en-GB" sz="1600" dirty="0">
                <a:latin typeface="Tiempos Text Regular"/>
              </a:rPr>
              <a:t>Tara Okeke, Research Funding Assistant</a:t>
            </a:r>
          </a:p>
          <a:p>
            <a:r>
              <a:rPr lang="en-GB" sz="1600" dirty="0">
                <a:latin typeface="Tiempos Text Regular"/>
              </a:rPr>
              <a:t>Jack Payne-Cook, Research Funding Officer</a:t>
            </a:r>
            <a:endParaRPr lang="en-GB" sz="1600">
              <a:latin typeface="Tiempos Text Regular"/>
              <a:cs typeface="Calibri"/>
            </a:endParaRPr>
          </a:p>
          <a:p>
            <a:r>
              <a:rPr lang="en-GB" sz="1600" dirty="0">
                <a:latin typeface="Tiempos Text Regular"/>
                <a:cs typeface="Calibri" panose="020F0502020204030204"/>
              </a:rPr>
              <a:t>Robert Rogers, Research Funding Officer</a:t>
            </a:r>
          </a:p>
          <a:p>
            <a:r>
              <a:rPr lang="en-GB" sz="1600">
                <a:latin typeface="Tiempos Text Regular"/>
                <a:cs typeface="Calibri" panose="020F0502020204030204"/>
              </a:rPr>
              <a:t>Lesley Talbot, Deputy Head of Research Funding</a:t>
            </a:r>
            <a:endParaRPr lang="en-GB">
              <a:latin typeface="Tiempos Text Regular"/>
              <a:cs typeface="Calibri" panose="020F0502020204030204"/>
            </a:endParaRPr>
          </a:p>
          <a:p>
            <a:endParaRPr lang="en-GB" sz="2000" baseline="30000" dirty="0">
              <a:latin typeface="Tiempos Text Regular"/>
              <a:cs typeface="Calibri" panose="020F0502020204030204"/>
            </a:endParaRPr>
          </a:p>
          <a:p>
            <a:r>
              <a:rPr lang="en-GB" sz="2000" baseline="30000">
                <a:latin typeface="Tiempos Text Regular"/>
                <a:cs typeface="Calibri" panose="020F0502020204030204"/>
              </a:rPr>
              <a:t>Date</a:t>
            </a:r>
            <a:r>
              <a:rPr lang="en-GB" sz="2000" baseline="30000">
                <a:latin typeface="Tiempos Text Regular"/>
              </a:rPr>
              <a:t>: 7th February </a:t>
            </a:r>
            <a:r>
              <a:rPr lang="en-GB" sz="2000" baseline="30000" dirty="0">
                <a:latin typeface="Tiempos Text Regular"/>
              </a:rPr>
              <a:t>2023</a:t>
            </a:r>
            <a:endParaRPr lang="en-GB">
              <a:latin typeface="Tiempos Text Regular"/>
            </a:endParaRPr>
          </a:p>
        </p:txBody>
      </p:sp>
    </p:spTree>
    <p:extLst>
      <p:ext uri="{BB962C8B-B14F-4D97-AF65-F5344CB8AC3E}">
        <p14:creationId xmlns:p14="http://schemas.microsoft.com/office/powerpoint/2010/main" val="72861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Postdoctoral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430039" y="2234664"/>
            <a:ext cx="4905829" cy="2542363"/>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Three-year Fellowship for early career researchers offering major career development opportunity</a:t>
            </a:r>
          </a:p>
          <a:p>
            <a:pPr marL="285750" indent="-285750">
              <a:lnSpc>
                <a:spcPct val="150000"/>
              </a:lnSpc>
              <a:buFont typeface="Arial" panose="020B0604020202020204" pitchFamily="34" charset="0"/>
              <a:buChar char="•"/>
            </a:pPr>
            <a:r>
              <a:rPr lang="en-GB">
                <a:latin typeface="Tiempos Text Regular" panose="02020503060303060403" pitchFamily="18" charset="0"/>
              </a:rPr>
              <a:t>Currently offering up to 45 awards each year</a:t>
            </a:r>
          </a:p>
          <a:p>
            <a:pPr marL="285750" indent="-285750">
              <a:lnSpc>
                <a:spcPct val="150000"/>
              </a:lnSpc>
              <a:buFont typeface="Arial" panose="020B0604020202020204" pitchFamily="34" charset="0"/>
              <a:buChar char="•"/>
            </a:pPr>
            <a:r>
              <a:rPr lang="en-GB">
                <a:latin typeface="Tiempos Text Regular"/>
              </a:rPr>
              <a:t>Level of competition around 600-700 applications, giving success rate under 10%</a:t>
            </a:r>
          </a:p>
        </p:txBody>
      </p:sp>
      <p:pic>
        <p:nvPicPr>
          <p:cNvPr id="7" name="Picture 6">
            <a:extLst>
              <a:ext uri="{FF2B5EF4-FFF2-40B4-BE49-F238E27FC236}">
                <a16:creationId xmlns:a16="http://schemas.microsoft.com/office/drawing/2014/main" id="{676706E0-AB5B-4F9B-A419-70C95B9A040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19058" y="2492116"/>
            <a:ext cx="3070218" cy="2900810"/>
          </a:xfrm>
          <a:prstGeom prst="ellipse">
            <a:avLst/>
          </a:prstGeom>
        </p:spPr>
      </p:pic>
    </p:spTree>
    <p:extLst>
      <p:ext uri="{BB962C8B-B14F-4D97-AF65-F5344CB8AC3E}">
        <p14:creationId xmlns:p14="http://schemas.microsoft.com/office/powerpoint/2010/main" val="319966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Postdoctoral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468604" y="1994758"/>
            <a:ext cx="4789288" cy="3373359"/>
          </a:xfrm>
          <a:prstGeom prst="rect">
            <a:avLst/>
          </a:prstGeom>
          <a:noFill/>
        </p:spPr>
        <p:txBody>
          <a:bodyPr wrap="square" rtlCol="0">
            <a:spAutoFit/>
          </a:bodyPr>
          <a:lstStyle/>
          <a:p>
            <a:pPr>
              <a:lnSpc>
                <a:spcPct val="150000"/>
              </a:lnSpc>
            </a:pPr>
            <a:r>
              <a:rPr lang="en-GB">
                <a:latin typeface="Tiempos Text Regular" panose="02020503060303060403" pitchFamily="18" charset="0"/>
              </a:rPr>
              <a:t>Key characteristics</a:t>
            </a:r>
          </a:p>
          <a:p>
            <a:pPr marL="285750" indent="-285750">
              <a:lnSpc>
                <a:spcPct val="150000"/>
              </a:lnSpc>
              <a:buFont typeface="Arial" panose="020B0604020202020204" pitchFamily="34" charset="0"/>
              <a:buChar char="•"/>
            </a:pPr>
            <a:r>
              <a:rPr lang="en-GB">
                <a:latin typeface="Tiempos Text Regular" panose="02020503060303060403" pitchFamily="18" charset="0"/>
              </a:rPr>
              <a:t>Career development</a:t>
            </a:r>
          </a:p>
          <a:p>
            <a:pPr marL="285750" indent="-285750">
              <a:lnSpc>
                <a:spcPct val="150000"/>
              </a:lnSpc>
              <a:buFont typeface="Arial" panose="020B0604020202020204" pitchFamily="34" charset="0"/>
              <a:buChar char="•"/>
            </a:pPr>
            <a:r>
              <a:rPr lang="en-GB">
                <a:latin typeface="Tiempos Text Regular" panose="02020503060303060403" pitchFamily="18" charset="0"/>
              </a:rPr>
              <a:t>Focus on independent research</a:t>
            </a:r>
          </a:p>
          <a:p>
            <a:pPr marL="285750" indent="-285750">
              <a:lnSpc>
                <a:spcPct val="150000"/>
              </a:lnSpc>
              <a:buFont typeface="Arial" panose="020B0604020202020204" pitchFamily="34" charset="0"/>
              <a:buChar char="•"/>
            </a:pPr>
            <a:r>
              <a:rPr lang="en-GB">
                <a:latin typeface="Tiempos Text Regular" panose="02020503060303060403" pitchFamily="18" charset="0"/>
              </a:rPr>
              <a:t>Experience of teaching, but limited requirements</a:t>
            </a:r>
          </a:p>
          <a:p>
            <a:pPr marL="285750" indent="-285750">
              <a:lnSpc>
                <a:spcPct val="150000"/>
              </a:lnSpc>
              <a:buFont typeface="Arial" panose="020B0604020202020204" pitchFamily="34" charset="0"/>
              <a:buChar char="•"/>
            </a:pPr>
            <a:r>
              <a:rPr lang="en-GB">
                <a:latin typeface="Tiempos Text Regular" panose="02020503060303060403" pitchFamily="18" charset="0"/>
              </a:rPr>
              <a:t>Building on doctoral research, but focus on second research project</a:t>
            </a:r>
          </a:p>
          <a:p>
            <a:pPr marL="285750" indent="-285750">
              <a:lnSpc>
                <a:spcPct val="150000"/>
              </a:lnSpc>
              <a:buFont typeface="Arial" panose="020B0604020202020204" pitchFamily="34" charset="0"/>
              <a:buChar char="•"/>
            </a:pPr>
            <a:r>
              <a:rPr lang="en-GB">
                <a:latin typeface="Tiempos Text Regular" panose="02020503060303060403" pitchFamily="18" charset="0"/>
              </a:rPr>
              <a:t>Based at UK university or IRO host</a:t>
            </a:r>
          </a:p>
        </p:txBody>
      </p:sp>
      <p:pic>
        <p:nvPicPr>
          <p:cNvPr id="5" name="Picture 4">
            <a:extLst>
              <a:ext uri="{FF2B5EF4-FFF2-40B4-BE49-F238E27FC236}">
                <a16:creationId xmlns:a16="http://schemas.microsoft.com/office/drawing/2014/main" id="{D159BFB8-BF75-4ACF-A9D0-5EDA8C01B8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64771" y="1882114"/>
            <a:ext cx="3590727" cy="3590727"/>
          </a:xfrm>
          <a:prstGeom prst="ellipse">
            <a:avLst/>
          </a:prstGeom>
        </p:spPr>
      </p:pic>
    </p:spTree>
    <p:extLst>
      <p:ext uri="{BB962C8B-B14F-4D97-AF65-F5344CB8AC3E}">
        <p14:creationId xmlns:p14="http://schemas.microsoft.com/office/powerpoint/2010/main" val="286469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Postdoctoral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38930" y="2064332"/>
            <a:ext cx="6911471" cy="2957861"/>
          </a:xfrm>
          <a:prstGeom prst="rect">
            <a:avLst/>
          </a:prstGeom>
          <a:noFill/>
        </p:spPr>
        <p:txBody>
          <a:bodyPr wrap="square" lIns="91440" tIns="45720" rIns="91440" bIns="45720" rtlCol="0" anchor="t">
            <a:spAutoFit/>
          </a:bodyPr>
          <a:lstStyle/>
          <a:p>
            <a:pPr>
              <a:lnSpc>
                <a:spcPct val="150000"/>
              </a:lnSpc>
            </a:pPr>
            <a:r>
              <a:rPr lang="en-GB">
                <a:latin typeface="Tiempos Text Regular"/>
              </a:rPr>
              <a:t>Eligibility</a:t>
            </a:r>
          </a:p>
          <a:p>
            <a:pPr marL="285750" indent="-285750">
              <a:lnSpc>
                <a:spcPct val="150000"/>
              </a:lnSpc>
              <a:buFont typeface="Arial" panose="020B0604020202020204" pitchFamily="34" charset="0"/>
              <a:buChar char="•"/>
            </a:pPr>
            <a:r>
              <a:rPr lang="en-GB">
                <a:latin typeface="Tiempos Text Regular"/>
              </a:rPr>
              <a:t>Any EEA National</a:t>
            </a:r>
          </a:p>
          <a:p>
            <a:pPr marL="285750" indent="-285750">
              <a:lnSpc>
                <a:spcPct val="150000"/>
              </a:lnSpc>
              <a:buFont typeface="Arial" panose="020B0604020202020204" pitchFamily="34" charset="0"/>
              <a:buChar char="•"/>
            </a:pPr>
            <a:r>
              <a:rPr lang="en-GB">
                <a:latin typeface="Tiempos Text Regular"/>
              </a:rPr>
              <a:t>Anyone of any nationality with a UK doctorate </a:t>
            </a:r>
            <a:endParaRPr lang="en-GB">
              <a:latin typeface="Tiempos Text Regular" panose="02020503060303060403" pitchFamily="18" charset="0"/>
            </a:endParaRPr>
          </a:p>
          <a:p>
            <a:pPr marL="285750" indent="-285750">
              <a:lnSpc>
                <a:spcPct val="150000"/>
              </a:lnSpc>
              <a:buFont typeface="Arial" panose="020B0604020202020204" pitchFamily="34" charset="0"/>
              <a:buChar char="•"/>
            </a:pPr>
            <a:r>
              <a:rPr lang="en-GB">
                <a:latin typeface="Tiempos Text Regular"/>
              </a:rPr>
              <a:t>Date doctorate awarded (viva voce) usually within past 3 years – for next 2023-24 competition window extended from April 2021 to April 2024 and with funding for up to 55 awards</a:t>
            </a:r>
          </a:p>
          <a:p>
            <a:pPr marL="285750" indent="-285750">
              <a:lnSpc>
                <a:spcPct val="150000"/>
              </a:lnSpc>
              <a:buFont typeface="Arial" panose="020B0604020202020204" pitchFamily="34" charset="0"/>
              <a:buChar char="•"/>
            </a:pPr>
            <a:r>
              <a:rPr lang="en-GB">
                <a:latin typeface="Tiempos Text Regular"/>
              </a:rPr>
              <a:t>No current or former permanent academic post</a:t>
            </a:r>
          </a:p>
        </p:txBody>
      </p:sp>
      <p:pic>
        <p:nvPicPr>
          <p:cNvPr id="5" name="Picture 4">
            <a:extLst>
              <a:ext uri="{FF2B5EF4-FFF2-40B4-BE49-F238E27FC236}">
                <a16:creationId xmlns:a16="http://schemas.microsoft.com/office/drawing/2014/main" id="{D159BFB8-BF75-4ACF-A9D0-5EDA8C01B8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0401" y="2884310"/>
            <a:ext cx="2605097" cy="2588531"/>
          </a:xfrm>
          <a:prstGeom prst="ellipse">
            <a:avLst/>
          </a:prstGeom>
        </p:spPr>
      </p:pic>
    </p:spTree>
    <p:extLst>
      <p:ext uri="{BB962C8B-B14F-4D97-AF65-F5344CB8AC3E}">
        <p14:creationId xmlns:p14="http://schemas.microsoft.com/office/powerpoint/2010/main" val="416664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Postdoctoral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545995" y="1733311"/>
            <a:ext cx="8641490" cy="2957861"/>
          </a:xfrm>
          <a:prstGeom prst="rect">
            <a:avLst/>
          </a:prstGeom>
          <a:noFill/>
        </p:spPr>
        <p:txBody>
          <a:bodyPr wrap="square" lIns="91440" tIns="45720" rIns="91440" bIns="45720" rtlCol="0" anchor="t">
            <a:spAutoFit/>
          </a:bodyPr>
          <a:lstStyle/>
          <a:p>
            <a:pPr>
              <a:lnSpc>
                <a:spcPct val="150000"/>
              </a:lnSpc>
            </a:pPr>
            <a:r>
              <a:rPr lang="en-GB">
                <a:latin typeface="Tiempos Text Regular"/>
              </a:rPr>
              <a:t>Process</a:t>
            </a:r>
          </a:p>
          <a:p>
            <a:pPr marL="285750" indent="-285750">
              <a:lnSpc>
                <a:spcPct val="150000"/>
              </a:lnSpc>
              <a:buFont typeface="Arial" panose="020B0604020202020204" pitchFamily="34" charset="0"/>
              <a:buChar char="•"/>
            </a:pPr>
            <a:r>
              <a:rPr lang="en-GB">
                <a:latin typeface="Tiempos Text Regular"/>
              </a:rPr>
              <a:t>Annual competition offered through two-stage selection process</a:t>
            </a:r>
          </a:p>
          <a:p>
            <a:pPr marL="285750" indent="-285750">
              <a:lnSpc>
                <a:spcPct val="150000"/>
              </a:lnSpc>
              <a:buFont typeface="Arial" panose="020B0604020202020204" pitchFamily="34" charset="0"/>
              <a:buChar char="•"/>
            </a:pPr>
            <a:r>
              <a:rPr lang="en-GB">
                <a:latin typeface="Tiempos Text Regular"/>
              </a:rPr>
              <a:t>Outline call for proposals closed 12 October 2022</a:t>
            </a:r>
          </a:p>
          <a:p>
            <a:pPr marL="285750" indent="-285750">
              <a:lnSpc>
                <a:spcPct val="150000"/>
              </a:lnSpc>
              <a:buFont typeface="Arial" panose="020B0604020202020204" pitchFamily="34" charset="0"/>
              <a:buChar char="•"/>
            </a:pPr>
            <a:r>
              <a:rPr lang="en-GB">
                <a:latin typeface="Tiempos Text Regular"/>
              </a:rPr>
              <a:t>Second stage opened January 2023</a:t>
            </a:r>
          </a:p>
          <a:p>
            <a:pPr marL="285750" indent="-285750">
              <a:lnSpc>
                <a:spcPct val="150000"/>
              </a:lnSpc>
              <a:buFont typeface="Arial" panose="020B0604020202020204" pitchFamily="34" charset="0"/>
              <a:buChar char="•"/>
            </a:pPr>
            <a:r>
              <a:rPr lang="en-GB">
                <a:latin typeface="Tiempos Text Regular"/>
              </a:rPr>
              <a:t>Final awards current round  - confirmed in June 2023 </a:t>
            </a:r>
          </a:p>
          <a:p>
            <a:pPr marL="285750" indent="-285750">
              <a:lnSpc>
                <a:spcPct val="150000"/>
              </a:lnSpc>
              <a:buFont typeface="Arial" panose="020B0604020202020204" pitchFamily="34" charset="0"/>
              <a:buChar char="•"/>
            </a:pPr>
            <a:r>
              <a:rPr lang="en-GB">
                <a:latin typeface="Tiempos Text Regular"/>
              </a:rPr>
              <a:t>Awards to be taken up between September and January following</a:t>
            </a:r>
          </a:p>
          <a:p>
            <a:pPr marL="285750" indent="-285750">
              <a:lnSpc>
                <a:spcPct val="150000"/>
              </a:lnSpc>
              <a:buFont typeface="Arial" panose="020B0604020202020204" pitchFamily="34" charset="0"/>
              <a:buChar char="•"/>
            </a:pPr>
            <a:r>
              <a:rPr lang="en-GB">
                <a:latin typeface="Tiempos Text Regular"/>
              </a:rPr>
              <a:t>Next outline call expected July 2023</a:t>
            </a:r>
            <a:endParaRPr lang="en-GB">
              <a:latin typeface="Tiempos Text Regular" panose="02020503060303060403" pitchFamily="18" charset="0"/>
            </a:endParaRPr>
          </a:p>
        </p:txBody>
      </p:sp>
    </p:spTree>
    <p:extLst>
      <p:ext uri="{BB962C8B-B14F-4D97-AF65-F5344CB8AC3E}">
        <p14:creationId xmlns:p14="http://schemas.microsoft.com/office/powerpoint/2010/main" val="274289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Postdoctoral Fellowships</a:t>
            </a:r>
            <a:endParaRPr lang="en-GB" sz="6200" b="0">
              <a:solidFill>
                <a:schemeClr val="tx1"/>
              </a:solidFill>
              <a:latin typeface="Founders Grotesk X-Cond SmBd" panose="020B0703030202060203" pitchFamily="34" charset="0"/>
            </a:endParaRPr>
          </a:p>
        </p:txBody>
      </p:sp>
      <p:sp>
        <p:nvSpPr>
          <p:cNvPr id="5" name="TextBox 4">
            <a:extLst>
              <a:ext uri="{FF2B5EF4-FFF2-40B4-BE49-F238E27FC236}">
                <a16:creationId xmlns:a16="http://schemas.microsoft.com/office/drawing/2014/main" id="{12BD1C4A-CF11-43EB-8731-E21E19C6E478}"/>
              </a:ext>
            </a:extLst>
          </p:cNvPr>
          <p:cNvSpPr txBox="1"/>
          <p:nvPr/>
        </p:nvSpPr>
        <p:spPr>
          <a:xfrm>
            <a:off x="2451652" y="1747589"/>
            <a:ext cx="3743738" cy="1077218"/>
          </a:xfrm>
          <a:prstGeom prst="rect">
            <a:avLst/>
          </a:prstGeom>
          <a:noFill/>
        </p:spPr>
        <p:txBody>
          <a:bodyPr wrap="square" lIns="91440" tIns="45720" rIns="91440" bIns="45720" rtlCol="0" anchor="t">
            <a:spAutoFit/>
          </a:bodyPr>
          <a:lstStyle/>
          <a:p>
            <a:r>
              <a:rPr lang="en-GB" sz="1600">
                <a:solidFill>
                  <a:schemeClr val="bg1"/>
                </a:solidFill>
                <a:latin typeface="Tiempos Text Regular"/>
              </a:rPr>
              <a:t>Average success rates over past 5 years </a:t>
            </a:r>
            <a:endParaRPr lang="en-GB" sz="1600">
              <a:solidFill>
                <a:schemeClr val="bg1"/>
              </a:solidFill>
              <a:latin typeface="Tiempos Text Regular" panose="02020503060303060403" pitchFamily="18" charset="0"/>
            </a:endParaRPr>
          </a:p>
          <a:p>
            <a:endParaRPr lang="en-GB" sz="1600">
              <a:solidFill>
                <a:schemeClr val="bg1"/>
              </a:solidFill>
              <a:latin typeface="Tiempos Text Regular" panose="02020503060303060403" pitchFamily="18" charset="0"/>
            </a:endParaRPr>
          </a:p>
          <a:p>
            <a:endParaRPr lang="en-GB" sz="1600">
              <a:solidFill>
                <a:schemeClr val="bg1"/>
              </a:solidFill>
              <a:latin typeface="Tiempos Text Regular" panose="02020503060303060403" pitchFamily="18" charset="0"/>
            </a:endParaRPr>
          </a:p>
          <a:p>
            <a:endParaRPr lang="en-GB" sz="1600">
              <a:solidFill>
                <a:schemeClr val="bg1"/>
              </a:solidFill>
              <a:latin typeface="Tiempos Text Regular" panose="02020503060303060403" pitchFamily="18" charset="0"/>
            </a:endParaRPr>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18300541"/>
              </p:ext>
            </p:extLst>
          </p:nvPr>
        </p:nvGraphicFramePr>
        <p:xfrm>
          <a:off x="2645465" y="1994452"/>
          <a:ext cx="7373178" cy="4007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43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6728146"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APEX Awards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2" y="1154123"/>
            <a:ext cx="8474074" cy="420435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Academies Partnership in Supporting Excellence in Cross-disciplinary research awards</a:t>
            </a:r>
          </a:p>
          <a:p>
            <a:pPr marL="285750" indent="-285750">
              <a:lnSpc>
                <a:spcPct val="150000"/>
              </a:lnSpc>
              <a:buFont typeface="Arial" panose="020B0604020202020204" pitchFamily="34" charset="0"/>
              <a:buChar char="•"/>
            </a:pPr>
            <a:r>
              <a:rPr lang="en-GB">
                <a:latin typeface="Tiempos Text Regular"/>
              </a:rPr>
              <a:t>Supports interdisciplinary awards unlikely to be funded through conventional funding programmes</a:t>
            </a:r>
          </a:p>
          <a:p>
            <a:pPr marL="285750" indent="-285750">
              <a:lnSpc>
                <a:spcPct val="150000"/>
              </a:lnSpc>
              <a:buFont typeface="Arial" panose="020B0604020202020204" pitchFamily="34" charset="0"/>
              <a:buChar char="•"/>
            </a:pPr>
            <a:r>
              <a:rPr lang="en-GB">
                <a:latin typeface="Tiempos Text Regular"/>
              </a:rPr>
              <a:t>Established researchers developing research in a new direction via collaboration with partners from other disciplines</a:t>
            </a:r>
          </a:p>
          <a:p>
            <a:pPr marL="285750" indent="-285750">
              <a:lnSpc>
                <a:spcPct val="150000"/>
              </a:lnSpc>
              <a:buFont typeface="Arial" panose="020B0604020202020204" pitchFamily="34" charset="0"/>
              <a:buChar char="•"/>
            </a:pPr>
            <a:r>
              <a:rPr lang="en-GB">
                <a:latin typeface="Tiempos Text Regular"/>
              </a:rPr>
              <a:t>Seed funding up to £100k over up to 24 months</a:t>
            </a:r>
          </a:p>
          <a:p>
            <a:pPr marL="285750" indent="-285750">
              <a:lnSpc>
                <a:spcPct val="150000"/>
              </a:lnSpc>
              <a:buFont typeface="Arial" panose="020B0604020202020204" pitchFamily="34" charset="0"/>
              <a:buChar char="•"/>
            </a:pPr>
            <a:r>
              <a:rPr lang="en-GB">
                <a:latin typeface="Tiempos Text Regular"/>
              </a:rPr>
              <a:t>Additional opportunity to bid for public engagement funding of further £10k</a:t>
            </a:r>
          </a:p>
          <a:p>
            <a:pPr marL="285750" indent="-285750">
              <a:lnSpc>
                <a:spcPct val="150000"/>
              </a:lnSpc>
              <a:buFont typeface="Arial" panose="020B0604020202020204" pitchFamily="34" charset="0"/>
              <a:buChar char="•"/>
            </a:pPr>
            <a:r>
              <a:rPr lang="en-GB">
                <a:latin typeface="Tiempos Text Regular"/>
              </a:rPr>
              <a:t>Main purpose of funding is teaching replacement for PI and/or Co-I</a:t>
            </a:r>
          </a:p>
          <a:p>
            <a:pPr marL="285750" indent="-285750">
              <a:lnSpc>
                <a:spcPct val="150000"/>
              </a:lnSpc>
              <a:buFont typeface="Arial" panose="020B0604020202020204" pitchFamily="34" charset="0"/>
              <a:buChar char="•"/>
            </a:pPr>
            <a:r>
              <a:rPr lang="en-GB">
                <a:latin typeface="Tiempos Text Regular"/>
              </a:rPr>
              <a:t>8 awards made in 2022 and 5 public engagement awards made to these researchers</a:t>
            </a:r>
          </a:p>
          <a:p>
            <a:pPr marL="285750" indent="-285750">
              <a:lnSpc>
                <a:spcPct val="150000"/>
              </a:lnSpc>
              <a:buFont typeface="Arial" panose="020B0604020202020204" pitchFamily="34" charset="0"/>
              <a:buChar char="•"/>
            </a:pPr>
            <a:r>
              <a:rPr lang="en-GB">
                <a:latin typeface="Tiempos Text Regular"/>
              </a:rPr>
              <a:t>Last call closed 2nd November 2022 – awards announced Summer 2023</a:t>
            </a:r>
          </a:p>
        </p:txBody>
      </p:sp>
      <p:pic>
        <p:nvPicPr>
          <p:cNvPr id="6" name="Picture 5">
            <a:extLst>
              <a:ext uri="{FF2B5EF4-FFF2-40B4-BE49-F238E27FC236}">
                <a16:creationId xmlns:a16="http://schemas.microsoft.com/office/drawing/2014/main" id="{19F05ADB-27A6-4160-AC16-64B05A5946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50161" y="22067"/>
            <a:ext cx="1345029" cy="1345029"/>
          </a:xfrm>
          <a:prstGeom prst="ellipse">
            <a:avLst/>
          </a:prstGeom>
        </p:spPr>
      </p:pic>
    </p:spTree>
    <p:extLst>
      <p:ext uri="{BB962C8B-B14F-4D97-AF65-F5344CB8AC3E}">
        <p14:creationId xmlns:p14="http://schemas.microsoft.com/office/powerpoint/2010/main" val="92151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C995E-FD3F-48E3-AB0E-6926D4E66F74}"/>
              </a:ext>
            </a:extLst>
          </p:cNvPr>
          <p:cNvSpPr txBox="1"/>
          <p:nvPr/>
        </p:nvSpPr>
        <p:spPr>
          <a:xfrm>
            <a:off x="2290471" y="1528042"/>
            <a:ext cx="8809327" cy="4937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400" dirty="0">
                <a:latin typeface="Tiempos Text Regular"/>
                <a:cs typeface="Arial"/>
              </a:rPr>
              <a:t>Aim is to establish a UK </a:t>
            </a:r>
            <a:r>
              <a:rPr lang="en-GB" sz="1400" dirty="0">
                <a:latin typeface="Tiempos Text Regular"/>
                <a:cs typeface="Calibri"/>
              </a:rPr>
              <a:t>wide</a:t>
            </a:r>
            <a:r>
              <a:rPr lang="en-GB" sz="1400" dirty="0">
                <a:latin typeface="Tiempos Text Regular"/>
                <a:ea typeface="+mn-lt"/>
                <a:cs typeface="+mn-lt"/>
              </a:rPr>
              <a:t> ECR Network that encompasses all Social Science and Humanities ECRs from a broad background that includes those that are BA funded and those that are not.</a:t>
            </a:r>
          </a:p>
          <a:p>
            <a:pPr marL="285750" indent="-285750">
              <a:buFont typeface="Arial"/>
              <a:buChar char="•"/>
            </a:pPr>
            <a:endParaRPr lang="en-GB" sz="1400" dirty="0">
              <a:latin typeface="Tiempos Text Regular" panose="02020503060303060403" pitchFamily="18" charset="0"/>
              <a:ea typeface="+mn-lt"/>
              <a:cs typeface="+mn-lt"/>
            </a:endParaRPr>
          </a:p>
          <a:p>
            <a:pPr marL="285750" indent="-285750">
              <a:buFont typeface="Arial"/>
              <a:buChar char="•"/>
            </a:pPr>
            <a:r>
              <a:rPr lang="en-GB" sz="1400" dirty="0">
                <a:latin typeface="Tiempos Text Regular"/>
                <a:ea typeface="+mn-lt"/>
                <a:cs typeface="Calibri"/>
              </a:rPr>
              <a:t>To provide</a:t>
            </a:r>
            <a:r>
              <a:rPr lang="en-GB" sz="1400" dirty="0">
                <a:latin typeface="Tiempos Text Regular"/>
                <a:ea typeface="+mn-lt"/>
                <a:cs typeface="+mn-lt"/>
              </a:rPr>
              <a:t> ECRs with opportunities to enhance their learning and provide them with additional opportunities to gain government or industry links and vital experience that will enhance their careers whether it be inside or outside of academia.</a:t>
            </a:r>
          </a:p>
          <a:p>
            <a:endParaRPr lang="en-GB" sz="1400" dirty="0">
              <a:latin typeface="Tiempos Text Regular" panose="02020503060303060403" pitchFamily="18" charset="0"/>
              <a:ea typeface="+mn-lt"/>
              <a:cs typeface="+mn-lt"/>
            </a:endParaRPr>
          </a:p>
          <a:p>
            <a:pPr marL="285750" indent="-285750">
              <a:buFont typeface="Arial"/>
              <a:buChar char="•"/>
            </a:pPr>
            <a:r>
              <a:rPr lang="en-GB" sz="1400" dirty="0">
                <a:latin typeface="Tiempos Text Regular"/>
                <a:ea typeface="Georgia" panose="02040502050405020303" pitchFamily="18" charset="0"/>
                <a:cs typeface="Georgia" panose="02040502050405020303" pitchFamily="18" charset="0"/>
              </a:rPr>
              <a:t>T</a:t>
            </a:r>
            <a:r>
              <a:rPr lang="en-GB" sz="1400" dirty="0">
                <a:effectLst/>
                <a:latin typeface="Tiempos Text Regular"/>
                <a:ea typeface="Georgia" panose="02040502050405020303" pitchFamily="18" charset="0"/>
                <a:cs typeface="Georgia" panose="02040502050405020303" pitchFamily="18" charset="0"/>
              </a:rPr>
              <a:t>o create an environment where ECRs</a:t>
            </a:r>
            <a:r>
              <a:rPr lang="en-GB" sz="1400" dirty="0">
                <a:latin typeface="Tiempos Text Regular"/>
                <a:ea typeface="Georgia" panose="02040502050405020303" pitchFamily="18" charset="0"/>
                <a:cs typeface="Georgia" panose="02040502050405020303" pitchFamily="18" charset="0"/>
              </a:rPr>
              <a:t> </a:t>
            </a:r>
            <a:r>
              <a:rPr lang="en-GB" sz="1400" dirty="0">
                <a:effectLst/>
                <a:latin typeface="Tiempos Text Regular"/>
                <a:ea typeface="Georgia" panose="02040502050405020303" pitchFamily="18" charset="0"/>
                <a:cs typeface="Georgia" panose="02040502050405020303" pitchFamily="18" charset="0"/>
              </a:rPr>
              <a:t>strengthen their skills </a:t>
            </a:r>
            <a:r>
              <a:rPr lang="en-GB" sz="1400" dirty="0">
                <a:latin typeface="Tiempos Text Regular"/>
                <a:ea typeface="Georgia" panose="02040502050405020303" pitchFamily="18" charset="0"/>
                <a:cs typeface="Georgia" panose="02040502050405020303" pitchFamily="18" charset="0"/>
              </a:rPr>
              <a:t>&amp;</a:t>
            </a:r>
            <a:r>
              <a:rPr lang="en-GB" sz="1400" dirty="0">
                <a:effectLst/>
                <a:latin typeface="Tiempos Text Regular"/>
                <a:ea typeface="Georgia" panose="02040502050405020303" pitchFamily="18" charset="0"/>
                <a:cs typeface="Georgia" panose="02040502050405020303" pitchFamily="18" charset="0"/>
              </a:rPr>
              <a:t> networks to compete effectively in the job market.</a:t>
            </a:r>
            <a:r>
              <a:rPr lang="en-GB" sz="1400" dirty="0">
                <a:latin typeface="Tiempos Text Regular"/>
                <a:ea typeface="+mn-lt"/>
                <a:cs typeface="+mn-lt"/>
              </a:rPr>
              <a:t> </a:t>
            </a:r>
          </a:p>
          <a:p>
            <a:endParaRPr lang="en-GB" sz="1400" dirty="0">
              <a:latin typeface="Tiempos Text Regular"/>
              <a:ea typeface="+mn-lt"/>
              <a:cs typeface="+mn-lt"/>
            </a:endParaRPr>
          </a:p>
          <a:p>
            <a:pPr marL="285750" indent="-285750">
              <a:buFont typeface="Arial"/>
              <a:buChar char="•"/>
            </a:pPr>
            <a:r>
              <a:rPr lang="en-GB" sz="1400" dirty="0">
                <a:effectLst/>
                <a:latin typeface="Tiempos Text Regular"/>
                <a:ea typeface="Georgia" panose="02040502050405020303" pitchFamily="18" charset="0"/>
                <a:cs typeface="Georgia" panose="02040502050405020303" pitchFamily="18" charset="0"/>
              </a:rPr>
              <a:t>Through this the BA wants to promote the use of SHAPE more widely </a:t>
            </a:r>
            <a:r>
              <a:rPr lang="en-GB" sz="1400" dirty="0">
                <a:latin typeface="Tiempos Text Regular"/>
                <a:ea typeface="Georgia" panose="02040502050405020303" pitchFamily="18" charset="0"/>
                <a:cs typeface="Georgia" panose="02040502050405020303" pitchFamily="18" charset="0"/>
              </a:rPr>
              <a:t>- </a:t>
            </a:r>
            <a:r>
              <a:rPr lang="en-GB" sz="1400" dirty="0">
                <a:effectLst/>
                <a:latin typeface="Tiempos Text Regular"/>
                <a:ea typeface="Georgia" panose="02040502050405020303" pitchFamily="18" charset="0"/>
                <a:cs typeface="Georgia" panose="02040502050405020303" pitchFamily="18" charset="0"/>
              </a:rPr>
              <a:t>an opportunity to show the benefits of SHAPE disciplines regionally within industries outside</a:t>
            </a:r>
            <a:r>
              <a:rPr lang="en-GB" sz="1400" dirty="0">
                <a:latin typeface="Tiempos Text Regular"/>
                <a:ea typeface="Georgia" panose="02040502050405020303" pitchFamily="18" charset="0"/>
                <a:cs typeface="Georgia" panose="02040502050405020303" pitchFamily="18" charset="0"/>
              </a:rPr>
              <a:t> </a:t>
            </a:r>
            <a:r>
              <a:rPr lang="en-GB" sz="1400" dirty="0">
                <a:effectLst/>
                <a:latin typeface="Tiempos Text Regular"/>
                <a:ea typeface="Georgia" panose="02040502050405020303" pitchFamily="18" charset="0"/>
                <a:cs typeface="Georgia" panose="02040502050405020303" pitchFamily="18" charset="0"/>
              </a:rPr>
              <a:t>of academia.</a:t>
            </a:r>
            <a:r>
              <a:rPr lang="en-GB" sz="1400" dirty="0">
                <a:latin typeface="Tiempos Text Regular"/>
                <a:ea typeface="Georgia" panose="02040502050405020303" pitchFamily="18" charset="0"/>
                <a:cs typeface="Georgia" panose="02040502050405020303" pitchFamily="18" charset="0"/>
              </a:rPr>
              <a:t> </a:t>
            </a:r>
            <a:endParaRPr lang="en-GB" sz="1400" dirty="0">
              <a:cs typeface="Calibri"/>
            </a:endParaRPr>
          </a:p>
          <a:p>
            <a:endParaRPr lang="en-GB" sz="1400" dirty="0">
              <a:latin typeface="Tiempos Text Regular" panose="02020503060303060403" pitchFamily="18" charset="0"/>
              <a:ea typeface="+mn-lt"/>
              <a:cs typeface="+mn-lt"/>
            </a:endParaRPr>
          </a:p>
          <a:p>
            <a:pPr marL="285750" indent="-285750">
              <a:buFont typeface="Arial"/>
              <a:buChar char="•"/>
            </a:pPr>
            <a:r>
              <a:rPr lang="en-GB" sz="1400" dirty="0">
                <a:latin typeface="Tiempos Text Regular"/>
                <a:ea typeface="+mn-lt"/>
                <a:cs typeface="+mn-lt"/>
              </a:rPr>
              <a:t>The Network is currently being piloted and is being structured by regions with a university-led Hub that coordinates local training and opportunities whilst the Academy leads on opportunities that are open to members across the Network. </a:t>
            </a:r>
          </a:p>
          <a:p>
            <a:endParaRPr lang="en-GB" sz="1400" dirty="0">
              <a:latin typeface="Tiempos Text Regular" panose="02020503060303060403" pitchFamily="18" charset="0"/>
              <a:ea typeface="+mn-lt"/>
              <a:cs typeface="+mn-lt"/>
            </a:endParaRPr>
          </a:p>
          <a:p>
            <a:pPr marL="285750" indent="-285750">
              <a:buFont typeface="Arial"/>
              <a:buChar char="•"/>
            </a:pPr>
            <a:r>
              <a:rPr lang="en-GB" sz="1400" dirty="0">
                <a:latin typeface="Tiempos Text Regular"/>
                <a:ea typeface="+mn-lt"/>
                <a:cs typeface="+mn-lt"/>
              </a:rPr>
              <a:t>University of Birmingham is the Hub for the Midlands, GW4 Alliance in the South West, and Stirling with Glasgow acting as co-hosts of the Hub in Scotland.  </a:t>
            </a:r>
            <a:endParaRPr lang="en-GB" sz="1400" dirty="0">
              <a:latin typeface="Tiempos Text Regular"/>
              <a:cs typeface="Calibri"/>
            </a:endParaRPr>
          </a:p>
          <a:p>
            <a:endParaRPr lang="en-GB" sz="1400" dirty="0">
              <a:latin typeface="Tiempos Text Regular"/>
              <a:cs typeface="Calibri"/>
            </a:endParaRPr>
          </a:p>
          <a:p>
            <a:pPr marL="285750" indent="-285750">
              <a:buFont typeface="Arial"/>
              <a:buChar char="•"/>
            </a:pPr>
            <a:r>
              <a:rPr lang="en-GB" sz="1400" dirty="0">
                <a:latin typeface="Tiempos Text Regular"/>
                <a:cs typeface="Calibri"/>
              </a:rPr>
              <a:t>Over 2000 ECRs have joined in the first year. More information on the British Academy website. </a:t>
            </a:r>
            <a:endParaRPr lang="en-GB" sz="1400" dirty="0">
              <a:cs typeface="Calibri"/>
            </a:endParaRPr>
          </a:p>
          <a:p>
            <a:pPr marL="285750" indent="-285750">
              <a:buFont typeface="Arial"/>
              <a:buChar char="•"/>
            </a:pPr>
            <a:endParaRPr lang="en-GB" sz="1400" dirty="0">
              <a:latin typeface="Tiempos Text Regular" panose="02020503060303060403" pitchFamily="18" charset="0"/>
              <a:cs typeface="Calibri"/>
            </a:endParaRPr>
          </a:p>
          <a:p>
            <a:pPr marL="285750" indent="-285750">
              <a:lnSpc>
                <a:spcPct val="150000"/>
              </a:lnSpc>
              <a:buFont typeface="Arial,Sans-Serif"/>
              <a:buChar char="•"/>
            </a:pPr>
            <a:endParaRPr lang="en-GB" sz="1400" dirty="0">
              <a:latin typeface="Tiempos Text Regular"/>
              <a:cs typeface="Calibri"/>
            </a:endParaRPr>
          </a:p>
        </p:txBody>
      </p:sp>
      <p:pic>
        <p:nvPicPr>
          <p:cNvPr id="5" name="Picture 4">
            <a:extLst>
              <a:ext uri="{FF2B5EF4-FFF2-40B4-BE49-F238E27FC236}">
                <a16:creationId xmlns:a16="http://schemas.microsoft.com/office/drawing/2014/main" id="{3D19E7B2-4D27-488D-9420-D046B4ED82D4}"/>
              </a:ext>
            </a:extLst>
          </p:cNvPr>
          <p:cNvPicPr>
            <a:picLocks noChangeAspect="1"/>
          </p:cNvPicPr>
          <p:nvPr/>
        </p:nvPicPr>
        <p:blipFill>
          <a:blip r:embed="rId3"/>
          <a:stretch>
            <a:fillRect/>
          </a:stretch>
        </p:blipFill>
        <p:spPr>
          <a:xfrm>
            <a:off x="10184950" y="150873"/>
            <a:ext cx="1972811" cy="1432762"/>
          </a:xfrm>
          <a:prstGeom prst="rect">
            <a:avLst/>
          </a:prstGeom>
        </p:spPr>
      </p:pic>
      <p:sp>
        <p:nvSpPr>
          <p:cNvPr id="6" name="TextBox 5">
            <a:extLst>
              <a:ext uri="{FF2B5EF4-FFF2-40B4-BE49-F238E27FC236}">
                <a16:creationId xmlns:a16="http://schemas.microsoft.com/office/drawing/2014/main" id="{FC0871F4-F729-4499-953B-50AF90B0321F}"/>
              </a:ext>
            </a:extLst>
          </p:cNvPr>
          <p:cNvSpPr txBox="1"/>
          <p:nvPr/>
        </p:nvSpPr>
        <p:spPr>
          <a:xfrm>
            <a:off x="2449001" y="71561"/>
            <a:ext cx="8025335" cy="1569660"/>
          </a:xfrm>
          <a:prstGeom prst="rect">
            <a:avLst/>
          </a:prstGeom>
          <a:noFill/>
        </p:spPr>
        <p:txBody>
          <a:bodyPr wrap="square" lIns="91440" tIns="45720" rIns="91440" bIns="45720" anchor="t">
            <a:spAutoFit/>
          </a:bodyPr>
          <a:lstStyle/>
          <a:p>
            <a:r>
              <a:rPr lang="en-GB" sz="4800">
                <a:latin typeface="Founders Grotesk X-Cond SmBd"/>
              </a:rPr>
              <a:t>British Academy Early Career Researcher Network </a:t>
            </a:r>
          </a:p>
        </p:txBody>
      </p:sp>
    </p:spTree>
    <p:extLst>
      <p:ext uri="{BB962C8B-B14F-4D97-AF65-F5344CB8AC3E}">
        <p14:creationId xmlns:p14="http://schemas.microsoft.com/office/powerpoint/2010/main" val="336530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2" y="419100"/>
            <a:ext cx="8834390" cy="781689"/>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BA/Wolfson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414978" y="1055861"/>
            <a:ext cx="7642546" cy="5035353"/>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Funded by Wolfson Foundation</a:t>
            </a:r>
            <a:endParaRPr lang="en-US">
              <a:cs typeface="Calibri"/>
            </a:endParaRPr>
          </a:p>
          <a:p>
            <a:pPr marL="285750" indent="-285750">
              <a:lnSpc>
                <a:spcPct val="150000"/>
              </a:lnSpc>
              <a:buFont typeface="Arial" panose="020B0604020202020204" pitchFamily="34" charset="0"/>
              <a:buChar char="•"/>
            </a:pPr>
            <a:r>
              <a:rPr lang="en-GB">
                <a:latin typeface="Tiempos Text Regular"/>
              </a:rPr>
              <a:t>3-year Fellowship to celebrate and empower early career researchers with time released from some academic duties</a:t>
            </a:r>
            <a:endParaRPr lang="en-GB">
              <a:cs typeface="Calibri"/>
            </a:endParaRPr>
          </a:p>
          <a:p>
            <a:pPr marL="285750" indent="-285750">
              <a:lnSpc>
                <a:spcPct val="150000"/>
              </a:lnSpc>
              <a:buFont typeface="Arial" panose="020B0604020202020204" pitchFamily="34" charset="0"/>
              <a:buChar char="•"/>
            </a:pPr>
            <a:r>
              <a:rPr lang="en-GB">
                <a:latin typeface="Tiempos Text Regular"/>
              </a:rPr>
              <a:t>Awards designed to foster both research achievement and public engagement</a:t>
            </a:r>
          </a:p>
          <a:p>
            <a:pPr marL="285750" indent="-285750">
              <a:lnSpc>
                <a:spcPct val="150000"/>
              </a:lnSpc>
              <a:buFont typeface="Arial" panose="020B0604020202020204" pitchFamily="34" charset="0"/>
              <a:buChar char="•"/>
            </a:pPr>
            <a:r>
              <a:rPr lang="en-GB">
                <a:latin typeface="Tiempos Text Regular"/>
              </a:rPr>
              <a:t>Eligible applicants must be resident in UK, within 9 years of the award of doctorate and have a permanent or fixed term post covering length of award at university or IRO</a:t>
            </a:r>
          </a:p>
          <a:p>
            <a:pPr marL="285750" indent="-285750">
              <a:lnSpc>
                <a:spcPct val="150000"/>
              </a:lnSpc>
              <a:buFont typeface="Arial" panose="020B0604020202020204" pitchFamily="34" charset="0"/>
              <a:buChar char="•"/>
            </a:pPr>
            <a:r>
              <a:rPr lang="en-GB">
                <a:latin typeface="Tiempos Text Regular"/>
              </a:rPr>
              <a:t>2021-22 competition awarded 6 Fellowships - success rate under 5%</a:t>
            </a:r>
          </a:p>
          <a:p>
            <a:pPr marL="285750" indent="-285750">
              <a:lnSpc>
                <a:spcPct val="150000"/>
              </a:lnSpc>
              <a:buFont typeface="Arial" panose="020B0604020202020204" pitchFamily="34" charset="0"/>
              <a:buChar char="•"/>
            </a:pPr>
            <a:r>
              <a:rPr lang="en-GB">
                <a:latin typeface="Tiempos Text Regular"/>
              </a:rPr>
              <a:t>Call closed 7 December 2022 with 133 applications and awards will be announced in February 2023</a:t>
            </a:r>
          </a:p>
          <a:p>
            <a:pPr marL="285750" indent="-285750">
              <a:lnSpc>
                <a:spcPct val="150000"/>
              </a:lnSpc>
              <a:buFont typeface="Arial" panose="020B0604020202020204" pitchFamily="34" charset="0"/>
              <a:buChar char="•"/>
            </a:pPr>
            <a:r>
              <a:rPr lang="en-GB">
                <a:latin typeface="Tiempos Text Regular"/>
              </a:rPr>
              <a:t>Next competition will follow a similar timetable</a:t>
            </a:r>
            <a:endParaRPr lang="en-GB">
              <a:latin typeface="Tiempos Text Regular" panose="02020503060303060403" pitchFamily="18" charset="0"/>
            </a:endParaRPr>
          </a:p>
        </p:txBody>
      </p:sp>
      <p:pic>
        <p:nvPicPr>
          <p:cNvPr id="7" name="Picture 6">
            <a:extLst>
              <a:ext uri="{FF2B5EF4-FFF2-40B4-BE49-F238E27FC236}">
                <a16:creationId xmlns:a16="http://schemas.microsoft.com/office/drawing/2014/main" id="{676706E0-AB5B-4F9B-A419-70C95B9A040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42087" y="1182285"/>
            <a:ext cx="2256082" cy="2128916"/>
          </a:xfrm>
          <a:prstGeom prst="ellipse">
            <a:avLst/>
          </a:prstGeom>
        </p:spPr>
      </p:pic>
    </p:spTree>
    <p:extLst>
      <p:ext uri="{BB962C8B-B14F-4D97-AF65-F5344CB8AC3E}">
        <p14:creationId xmlns:p14="http://schemas.microsoft.com/office/powerpoint/2010/main" val="13916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190509" cy="733855"/>
          </a:xfrm>
          <a:prstGeom prst="rect">
            <a:avLst/>
          </a:prstGeom>
          <a:noFill/>
        </p:spPr>
        <p:txBody>
          <a:bodyPr wrap="square" lIns="91440" tIns="45720" rIns="91440" bIns="45720" rtlCol="0" anchor="t">
            <a:spAutoFit/>
          </a:bodyPr>
          <a:lstStyle/>
          <a:p>
            <a:pPr>
              <a:lnSpc>
                <a:spcPct val="67000"/>
              </a:lnSpc>
            </a:pPr>
            <a:r>
              <a:rPr lang="en-GB" sz="6200">
                <a:latin typeface="Founders Grotesk X-Cond SmBd"/>
              </a:rPr>
              <a:t>Mid-Career Fellowships</a:t>
            </a:r>
            <a:endParaRPr lang="en-GB">
              <a:latin typeface="Founders Grotesk X-Cond SmBd"/>
            </a:endParaRP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3" y="1507272"/>
            <a:ext cx="7950054" cy="337335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6-12 months Fellowship for established researchers within 15 years of doctorate</a:t>
            </a:r>
          </a:p>
          <a:p>
            <a:pPr marL="285750" indent="-285750">
              <a:lnSpc>
                <a:spcPct val="150000"/>
              </a:lnSpc>
              <a:buFont typeface="Arial" panose="020B0604020202020204" pitchFamily="34" charset="0"/>
              <a:buChar char="•"/>
            </a:pPr>
            <a:r>
              <a:rPr lang="en-GB">
                <a:latin typeface="Tiempos Text Regular"/>
              </a:rPr>
              <a:t>Currently offering up to 43 awards each year funded by BEIS </a:t>
            </a:r>
          </a:p>
          <a:p>
            <a:pPr marL="285750" indent="-285750">
              <a:lnSpc>
                <a:spcPct val="150000"/>
              </a:lnSpc>
              <a:buFont typeface="Arial" panose="020B0604020202020204" pitchFamily="34" charset="0"/>
              <a:buChar char="•"/>
            </a:pPr>
            <a:r>
              <a:rPr lang="en-GB">
                <a:latin typeface="Tiempos Text Regular"/>
              </a:rPr>
              <a:t>Awards designed to foster both research achievement &amp; public engagement </a:t>
            </a:r>
            <a:endParaRPr lang="en-GB">
              <a:latin typeface="Tiempos Text Regular" panose="02020503060303060403" pitchFamily="18" charset="0"/>
            </a:endParaRPr>
          </a:p>
          <a:p>
            <a:pPr marL="285750" indent="-285750">
              <a:lnSpc>
                <a:spcPct val="150000"/>
              </a:lnSpc>
              <a:buFont typeface="Arial" panose="020B0604020202020204" pitchFamily="34" charset="0"/>
              <a:buChar char="•"/>
            </a:pPr>
            <a:r>
              <a:rPr lang="en-GB">
                <a:latin typeface="Tiempos Text Regular"/>
              </a:rPr>
              <a:t>FEC basis with main funding cost being time of the award-holder</a:t>
            </a:r>
          </a:p>
          <a:p>
            <a:pPr marL="285750" indent="-285750">
              <a:lnSpc>
                <a:spcPct val="150000"/>
              </a:lnSpc>
              <a:buFont typeface="Arial" panose="020B0604020202020204" pitchFamily="34" charset="0"/>
              <a:buChar char="•"/>
            </a:pPr>
            <a:r>
              <a:rPr lang="en-GB">
                <a:latin typeface="Tiempos Text Regular"/>
              </a:rPr>
              <a:t>Limited research expenses</a:t>
            </a:r>
          </a:p>
          <a:p>
            <a:pPr marL="285750" indent="-285750">
              <a:lnSpc>
                <a:spcPct val="150000"/>
              </a:lnSpc>
              <a:buFont typeface="Arial" panose="020B0604020202020204" pitchFamily="34" charset="0"/>
              <a:buChar char="•"/>
            </a:pPr>
            <a:r>
              <a:rPr lang="en-GB">
                <a:latin typeface="Tiempos Text Regular"/>
              </a:rPr>
              <a:t>Two-stage selection process, call usually opens July and closes early September, this year on 7 September 2022</a:t>
            </a:r>
          </a:p>
          <a:p>
            <a:pPr marL="285750" indent="-285750">
              <a:lnSpc>
                <a:spcPct val="150000"/>
              </a:lnSpc>
              <a:buFont typeface="Arial" panose="020B0604020202020204" pitchFamily="34" charset="0"/>
              <a:buChar char="•"/>
            </a:pPr>
            <a:r>
              <a:rPr lang="en-GB">
                <a:latin typeface="Tiempos Text Regular"/>
              </a:rPr>
              <a:t>Awards announced in May to start following September through to January</a:t>
            </a:r>
          </a:p>
        </p:txBody>
      </p:sp>
    </p:spTree>
    <p:extLst>
      <p:ext uri="{BB962C8B-B14F-4D97-AF65-F5344CB8AC3E}">
        <p14:creationId xmlns:p14="http://schemas.microsoft.com/office/powerpoint/2010/main" val="244940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rgbClr val="D9C3A5">
                <a:tint val="50000"/>
                <a:satMod val="180000"/>
              </a:srgbClr>
            </a:duotone>
          </a:blip>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8157451" cy="781689"/>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Mid-Career Fellowships</a:t>
            </a:r>
            <a:endParaRPr lang="en-GB" sz="6200" b="0">
              <a:solidFill>
                <a:schemeClr val="tx1"/>
              </a:solidFill>
              <a:latin typeface="Founders Grotesk X-Cond SmBd" panose="020B0703030202060203" pitchFamily="34" charset="0"/>
            </a:endParaRPr>
          </a:p>
        </p:txBody>
      </p:sp>
      <p:sp>
        <p:nvSpPr>
          <p:cNvPr id="5" name="TextBox 4">
            <a:extLst>
              <a:ext uri="{FF2B5EF4-FFF2-40B4-BE49-F238E27FC236}">
                <a16:creationId xmlns:a16="http://schemas.microsoft.com/office/drawing/2014/main" id="{12BD1C4A-CF11-43EB-8731-E21E19C6E478}"/>
              </a:ext>
            </a:extLst>
          </p:cNvPr>
          <p:cNvSpPr txBox="1"/>
          <p:nvPr/>
        </p:nvSpPr>
        <p:spPr>
          <a:xfrm>
            <a:off x="2520294" y="1714086"/>
            <a:ext cx="5883176" cy="338554"/>
          </a:xfrm>
          <a:prstGeom prst="rect">
            <a:avLst/>
          </a:prstGeom>
          <a:noFill/>
        </p:spPr>
        <p:txBody>
          <a:bodyPr wrap="square" lIns="91440" tIns="45720" rIns="91440" bIns="45720" rtlCol="0" anchor="t">
            <a:spAutoFit/>
          </a:bodyPr>
          <a:lstStyle/>
          <a:p>
            <a:r>
              <a:rPr lang="en-GB" sz="1600">
                <a:solidFill>
                  <a:schemeClr val="bg1"/>
                </a:solidFill>
                <a:latin typeface="Tiempos Text Regular"/>
              </a:rPr>
              <a:t>Average success rates over past 5 years </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71432472"/>
              </p:ext>
            </p:extLst>
          </p:nvPr>
        </p:nvGraphicFramePr>
        <p:xfrm>
          <a:off x="2657061" y="1994452"/>
          <a:ext cx="7255565" cy="40185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696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F91E4C-3BF1-47B2-A2B6-99F42A809B0A}"/>
              </a:ext>
            </a:extLst>
          </p:cNvPr>
          <p:cNvSpPr txBox="1"/>
          <p:nvPr/>
        </p:nvSpPr>
        <p:spPr>
          <a:xfrm>
            <a:off x="2447261" y="1711842"/>
            <a:ext cx="701394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262626"/>
                </a:solidFill>
                <a:latin typeface="Tiempos Text Regular"/>
                <a:cs typeface="Segoe UI"/>
              </a:rPr>
              <a:t>The British Academy is the UK’s national academy for the humanities and social sciences. We mobilise these disciplines to understand the world and shape a brighter future. </a:t>
            </a:r>
            <a:r>
              <a:rPr lang="en-US">
                <a:latin typeface="Tiempos Text Regular"/>
                <a:cs typeface="Segoe UI"/>
              </a:rPr>
              <a:t>​</a:t>
            </a:r>
          </a:p>
          <a:p>
            <a:r>
              <a:rPr lang="en-GB">
                <a:latin typeface="Tiempos Text Regular"/>
                <a:cs typeface="Segoe UI"/>
              </a:rPr>
              <a:t>​</a:t>
            </a:r>
          </a:p>
          <a:p>
            <a:r>
              <a:rPr lang="en-GB">
                <a:solidFill>
                  <a:srgbClr val="262626"/>
                </a:solidFill>
                <a:latin typeface="Tiempos Text Regular"/>
                <a:cs typeface="Segoe UI"/>
              </a:rPr>
              <a:t>From artificial intelligence to climate change, from building prosperity to improving well-being – today’s complex challenges can only be resolved by deepening our insight into people, cultures and societies.</a:t>
            </a:r>
            <a:r>
              <a:rPr lang="en-US">
                <a:latin typeface="Tiempos Text Regular"/>
                <a:cs typeface="Segoe UI"/>
              </a:rPr>
              <a:t>​</a:t>
            </a:r>
          </a:p>
          <a:p>
            <a:r>
              <a:rPr lang="en-GB">
                <a:latin typeface="Tiempos Text Regular"/>
                <a:cs typeface="Segoe UI"/>
              </a:rPr>
              <a:t>​</a:t>
            </a:r>
          </a:p>
          <a:p>
            <a:r>
              <a:rPr lang="en-GB">
                <a:solidFill>
                  <a:srgbClr val="262626"/>
                </a:solidFill>
                <a:latin typeface="Tiempos Text Regular"/>
                <a:cs typeface="Segoe UI"/>
              </a:rPr>
              <a:t>We invest in researchers and projects across the UK and overseas, engage the public with fresh thinking and debates, and bring together scholars, government, business and civil society to influence policy for the benefit of everyone. </a:t>
            </a:r>
            <a:r>
              <a:rPr lang="en-US">
                <a:latin typeface="Tiempos Text Regular"/>
                <a:cs typeface="Segoe UI"/>
              </a:rPr>
              <a:t>​</a:t>
            </a:r>
          </a:p>
        </p:txBody>
      </p:sp>
      <p:sp>
        <p:nvSpPr>
          <p:cNvPr id="5" name="TextBox 4">
            <a:extLst>
              <a:ext uri="{FF2B5EF4-FFF2-40B4-BE49-F238E27FC236}">
                <a16:creationId xmlns:a16="http://schemas.microsoft.com/office/drawing/2014/main" id="{727EA3DC-AA55-48B8-B557-F9696F0043E0}"/>
              </a:ext>
            </a:extLst>
          </p:cNvPr>
          <p:cNvSpPr txBox="1"/>
          <p:nvPr/>
        </p:nvSpPr>
        <p:spPr>
          <a:xfrm>
            <a:off x="2389204" y="702635"/>
            <a:ext cx="8085045" cy="781689"/>
          </a:xfrm>
          <a:prstGeom prst="rect">
            <a:avLst/>
          </a:prstGeom>
          <a:noFill/>
        </p:spPr>
        <p:txBody>
          <a:bodyPr wrap="square" lIns="91440" tIns="45720" rIns="91440" bIns="45720" rtlCol="0" anchor="t">
            <a:spAutoFit/>
          </a:bodyPr>
          <a:lstStyle/>
          <a:p>
            <a:pPr>
              <a:lnSpc>
                <a:spcPct val="67000"/>
              </a:lnSpc>
            </a:pPr>
            <a:r>
              <a:rPr lang="en-GB" sz="6200">
                <a:latin typeface="Founders Grotesk X-Cond SmBd"/>
              </a:rPr>
              <a:t>The British Academy</a:t>
            </a:r>
            <a:endParaRPr lang="en-GB" sz="6200" b="0">
              <a:solidFill>
                <a:schemeClr val="tx1"/>
              </a:solidFill>
              <a:latin typeface="Founders Grotesk X-Cond SmBd" panose="020B0703030202060203" pitchFamily="34" charset="0"/>
            </a:endParaRPr>
          </a:p>
        </p:txBody>
      </p:sp>
      <p:pic>
        <p:nvPicPr>
          <p:cNvPr id="6" name="Picture 6">
            <a:extLst>
              <a:ext uri="{FF2B5EF4-FFF2-40B4-BE49-F238E27FC236}">
                <a16:creationId xmlns:a16="http://schemas.microsoft.com/office/drawing/2014/main" id="{1D8A157B-B93E-44EE-BC33-203CFD8532C6}"/>
              </a:ext>
            </a:extLst>
          </p:cNvPr>
          <p:cNvPicPr>
            <a:picLocks noChangeAspect="1"/>
          </p:cNvPicPr>
          <p:nvPr/>
        </p:nvPicPr>
        <p:blipFill>
          <a:blip r:embed="rId3"/>
          <a:stretch>
            <a:fillRect/>
          </a:stretch>
        </p:blipFill>
        <p:spPr>
          <a:xfrm>
            <a:off x="10531549" y="1036675"/>
            <a:ext cx="1371600" cy="1524000"/>
          </a:xfrm>
          <a:prstGeom prst="rect">
            <a:avLst/>
          </a:prstGeom>
        </p:spPr>
      </p:pic>
      <p:pic>
        <p:nvPicPr>
          <p:cNvPr id="7" name="Picture 7">
            <a:extLst>
              <a:ext uri="{FF2B5EF4-FFF2-40B4-BE49-F238E27FC236}">
                <a16:creationId xmlns:a16="http://schemas.microsoft.com/office/drawing/2014/main" id="{97539231-4EF8-4184-8661-8CD92276015D}"/>
              </a:ext>
            </a:extLst>
          </p:cNvPr>
          <p:cNvPicPr>
            <a:picLocks noChangeAspect="1"/>
          </p:cNvPicPr>
          <p:nvPr/>
        </p:nvPicPr>
        <p:blipFill>
          <a:blip r:embed="rId4"/>
          <a:stretch>
            <a:fillRect/>
          </a:stretch>
        </p:blipFill>
        <p:spPr>
          <a:xfrm>
            <a:off x="10527451" y="2933700"/>
            <a:ext cx="1362075" cy="1752600"/>
          </a:xfrm>
          <a:prstGeom prst="rect">
            <a:avLst/>
          </a:prstGeom>
        </p:spPr>
      </p:pic>
      <p:pic>
        <p:nvPicPr>
          <p:cNvPr id="8" name="Picture 8" descr="A person holding a baby&#10;&#10;Description automatically generated">
            <a:extLst>
              <a:ext uri="{FF2B5EF4-FFF2-40B4-BE49-F238E27FC236}">
                <a16:creationId xmlns:a16="http://schemas.microsoft.com/office/drawing/2014/main" id="{AFF9D28A-D6D1-40A7-820C-7952D162F570}"/>
              </a:ext>
            </a:extLst>
          </p:cNvPr>
          <p:cNvPicPr>
            <a:picLocks noChangeAspect="1"/>
          </p:cNvPicPr>
          <p:nvPr/>
        </p:nvPicPr>
        <p:blipFill>
          <a:blip r:embed="rId5"/>
          <a:stretch>
            <a:fillRect/>
          </a:stretch>
        </p:blipFill>
        <p:spPr>
          <a:xfrm>
            <a:off x="10470523" y="5024769"/>
            <a:ext cx="1493653" cy="1513368"/>
          </a:xfrm>
          <a:prstGeom prst="rect">
            <a:avLst/>
          </a:prstGeom>
        </p:spPr>
      </p:pic>
    </p:spTree>
    <p:extLst>
      <p:ext uri="{BB962C8B-B14F-4D97-AF65-F5344CB8AC3E}">
        <p14:creationId xmlns:p14="http://schemas.microsoft.com/office/powerpoint/2010/main" val="120839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2" y="419100"/>
            <a:ext cx="9284915" cy="781689"/>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Senior Research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3" y="1829240"/>
            <a:ext cx="6728146" cy="3788858"/>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One-year Fellowship for established researchers needing time away from normal academic commitments</a:t>
            </a:r>
          </a:p>
          <a:p>
            <a:pPr marL="285750" indent="-285750">
              <a:lnSpc>
                <a:spcPct val="150000"/>
              </a:lnSpc>
              <a:buFont typeface="Arial" panose="020B0604020202020204" pitchFamily="34" charset="0"/>
              <a:buChar char="•"/>
            </a:pPr>
            <a:r>
              <a:rPr lang="en-GB">
                <a:latin typeface="Tiempos Text Regular"/>
              </a:rPr>
              <a:t>Funded by Leverhulme Trust, non-FEC basis</a:t>
            </a:r>
          </a:p>
          <a:p>
            <a:pPr marL="285750" indent="-285750">
              <a:lnSpc>
                <a:spcPct val="150000"/>
              </a:lnSpc>
              <a:buFont typeface="Arial" panose="020B0604020202020204" pitchFamily="34" charset="0"/>
              <a:buChar char="•"/>
            </a:pPr>
            <a:r>
              <a:rPr lang="en-GB">
                <a:latin typeface="Tiempos Text Regular"/>
              </a:rPr>
              <a:t>Offering 11 in 2022-23 including the Thank Offering to Britain Fellowship </a:t>
            </a:r>
          </a:p>
          <a:p>
            <a:pPr marL="285750" indent="-285750">
              <a:lnSpc>
                <a:spcPct val="150000"/>
              </a:lnSpc>
              <a:buFont typeface="Arial" panose="020B0604020202020204" pitchFamily="34" charset="0"/>
              <a:buChar char="•"/>
            </a:pPr>
            <a:r>
              <a:rPr lang="en-GB">
                <a:latin typeface="Tiempos Text Regular"/>
              </a:rPr>
              <a:t>Awards focused on bringing major piece of research to completion</a:t>
            </a:r>
          </a:p>
          <a:p>
            <a:pPr marL="285750" indent="-285750">
              <a:lnSpc>
                <a:spcPct val="150000"/>
              </a:lnSpc>
              <a:buFont typeface="Arial" panose="020B0604020202020204" pitchFamily="34" charset="0"/>
              <a:buChar char="•"/>
            </a:pPr>
            <a:r>
              <a:rPr lang="en-GB">
                <a:latin typeface="Tiempos Text Regular"/>
              </a:rPr>
              <a:t>Replacement teaching costs only, no research expenses</a:t>
            </a:r>
          </a:p>
          <a:p>
            <a:pPr marL="285750" indent="-285750">
              <a:lnSpc>
                <a:spcPct val="150000"/>
              </a:lnSpc>
              <a:buFont typeface="Arial" panose="020B0604020202020204" pitchFamily="34" charset="0"/>
              <a:buChar char="•"/>
            </a:pPr>
            <a:r>
              <a:rPr lang="en-GB">
                <a:latin typeface="Tiempos Text Regular"/>
              </a:rPr>
              <a:t>Annual competition – recent call closed 16 November and awards announced March 2023</a:t>
            </a:r>
          </a:p>
        </p:txBody>
      </p:sp>
      <p:pic>
        <p:nvPicPr>
          <p:cNvPr id="5" name="Picture 4">
            <a:extLst>
              <a:ext uri="{FF2B5EF4-FFF2-40B4-BE49-F238E27FC236}">
                <a16:creationId xmlns:a16="http://schemas.microsoft.com/office/drawing/2014/main" id="{87CF2C9D-C1BC-409B-80E9-F90B888EDB6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963" b="20601"/>
          <a:stretch/>
        </p:blipFill>
        <p:spPr>
          <a:xfrm>
            <a:off x="9847762" y="3241560"/>
            <a:ext cx="1735562" cy="1608657"/>
          </a:xfrm>
          <a:prstGeom prst="ellipse">
            <a:avLst/>
          </a:prstGeom>
        </p:spPr>
      </p:pic>
    </p:spTree>
    <p:extLst>
      <p:ext uri="{BB962C8B-B14F-4D97-AF65-F5344CB8AC3E}">
        <p14:creationId xmlns:p14="http://schemas.microsoft.com/office/powerpoint/2010/main" val="363751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99507" y="435898"/>
            <a:ext cx="9301261" cy="781689"/>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Senior Research Fellowships</a:t>
            </a:r>
            <a:endParaRPr lang="en-GB" sz="6200" b="0">
              <a:solidFill>
                <a:schemeClr val="tx1"/>
              </a:solidFill>
              <a:latin typeface="Founders Grotesk X-Cond SmBd" panose="020B0703030202060203" pitchFamily="34" charset="0"/>
            </a:endParaRPr>
          </a:p>
        </p:txBody>
      </p:sp>
      <p:sp>
        <p:nvSpPr>
          <p:cNvPr id="5" name="TextBox 4">
            <a:extLst>
              <a:ext uri="{FF2B5EF4-FFF2-40B4-BE49-F238E27FC236}">
                <a16:creationId xmlns:a16="http://schemas.microsoft.com/office/drawing/2014/main" id="{12BD1C4A-CF11-43EB-8731-E21E19C6E478}"/>
              </a:ext>
            </a:extLst>
          </p:cNvPr>
          <p:cNvSpPr txBox="1"/>
          <p:nvPr/>
        </p:nvSpPr>
        <p:spPr>
          <a:xfrm>
            <a:off x="2546060" y="1667184"/>
            <a:ext cx="4442683" cy="338554"/>
          </a:xfrm>
          <a:prstGeom prst="rect">
            <a:avLst/>
          </a:prstGeom>
          <a:noFill/>
        </p:spPr>
        <p:txBody>
          <a:bodyPr wrap="square" lIns="91440" tIns="45720" rIns="91440" bIns="45720" rtlCol="0" anchor="t">
            <a:spAutoFit/>
          </a:bodyPr>
          <a:lstStyle/>
          <a:p>
            <a:r>
              <a:rPr lang="en-GB" sz="1600">
                <a:solidFill>
                  <a:schemeClr val="bg1"/>
                </a:solidFill>
                <a:latin typeface="Tiempos Text Regular"/>
              </a:rPr>
              <a:t>Average success rates over past 5 years</a:t>
            </a:r>
          </a:p>
        </p:txBody>
      </p:sp>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746327259"/>
              </p:ext>
            </p:extLst>
          </p:nvPr>
        </p:nvGraphicFramePr>
        <p:xfrm>
          <a:off x="2613148" y="1928191"/>
          <a:ext cx="6815773" cy="3948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84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7756326" cy="692754"/>
          </a:xfrm>
          <a:prstGeom prst="rect">
            <a:avLst/>
          </a:prstGeom>
          <a:noFill/>
        </p:spPr>
        <p:txBody>
          <a:bodyPr wrap="square" lIns="91440" tIns="45720" rIns="91440" bIns="45720" rtlCol="0" anchor="t">
            <a:spAutoFit/>
          </a:bodyPr>
          <a:lstStyle/>
          <a:p>
            <a:pPr>
              <a:lnSpc>
                <a:spcPct val="67000"/>
              </a:lnSpc>
            </a:pPr>
            <a:r>
              <a:rPr lang="en-GB" sz="5400">
                <a:latin typeface="Founders Grotesk X-Cond SmBd"/>
              </a:rPr>
              <a:t>Innovation Fellowships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13873" y="1200789"/>
            <a:ext cx="9354913" cy="4855432"/>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600" dirty="0">
                <a:latin typeface="Tiempos Text Regular"/>
                <a:ea typeface="+mn-lt"/>
                <a:cs typeface="+mn-lt"/>
              </a:rPr>
              <a:t>New scheme introduced 2021 funded by BEIS</a:t>
            </a:r>
          </a:p>
          <a:p>
            <a:pPr marL="285750" indent="-285750">
              <a:lnSpc>
                <a:spcPct val="150000"/>
              </a:lnSpc>
              <a:buFont typeface="Arial" panose="020B0604020202020204" pitchFamily="34" charset="0"/>
              <a:buChar char="•"/>
            </a:pPr>
            <a:r>
              <a:rPr lang="en-GB" sz="1600" dirty="0">
                <a:latin typeface="Tiempos Text Regular"/>
                <a:ea typeface="+mn-lt"/>
                <a:cs typeface="+mn-lt"/>
              </a:rPr>
              <a:t>Funding &amp; support for UK university-based researcher to partner with organisations and business in the creative and cultural, public, private, &amp; policy sectors to address challenges that require innovative approaches &amp; solutions. </a:t>
            </a:r>
            <a:endParaRPr lang="en-GB" sz="1600" dirty="0">
              <a:cs typeface="Calibri"/>
            </a:endParaRPr>
          </a:p>
          <a:p>
            <a:pPr marL="285750" indent="-285750">
              <a:lnSpc>
                <a:spcPct val="150000"/>
              </a:lnSpc>
              <a:buFont typeface="Arial" panose="020B0604020202020204" pitchFamily="34" charset="0"/>
              <a:buChar char="•"/>
            </a:pPr>
            <a:r>
              <a:rPr lang="en-GB" sz="1600" dirty="0">
                <a:latin typeface="Tiempos Text Regular"/>
                <a:ea typeface="+mn-lt"/>
                <a:cs typeface="+mn-lt"/>
              </a:rPr>
              <a:t>Supporting insights on a range of  areas including local development, economic growth and community rebuilding and wellbeing</a:t>
            </a:r>
            <a:r>
              <a:rPr lang="en-GB" sz="1600" dirty="0">
                <a:ea typeface="+mn-lt"/>
                <a:cs typeface="+mn-lt"/>
              </a:rPr>
              <a:t>.</a:t>
            </a:r>
          </a:p>
          <a:p>
            <a:pPr marL="285750" indent="-285750">
              <a:lnSpc>
                <a:spcPct val="150000"/>
              </a:lnSpc>
              <a:buFont typeface="Arial" panose="020B0604020202020204" pitchFamily="34" charset="0"/>
              <a:buChar char="•"/>
            </a:pPr>
            <a:r>
              <a:rPr lang="en-GB" sz="1600" dirty="0">
                <a:latin typeface="Tiempos Text Regular"/>
                <a:ea typeface="+mn-lt"/>
                <a:cs typeface="+mn-lt"/>
              </a:rPr>
              <a:t>Focus on knowledge translation and exchange. </a:t>
            </a:r>
          </a:p>
          <a:p>
            <a:pPr marL="285750" indent="-285750">
              <a:lnSpc>
                <a:spcPct val="150000"/>
              </a:lnSpc>
              <a:buFont typeface="Arial" panose="020B0604020202020204" pitchFamily="34" charset="0"/>
              <a:buChar char="•"/>
            </a:pPr>
            <a:r>
              <a:rPr lang="en-GB" sz="1600" dirty="0">
                <a:latin typeface="Tiempos Text Regular"/>
                <a:ea typeface="+mn-lt"/>
                <a:cs typeface="+mn-lt"/>
              </a:rPr>
              <a:t>Maximum of £120k payable primarily to cover salary or salary buy-out of the researcher plus well-justified direct project costs payable at a minimum of £10,000 </a:t>
            </a:r>
          </a:p>
          <a:p>
            <a:pPr marL="285750" indent="-285750">
              <a:lnSpc>
                <a:spcPct val="150000"/>
              </a:lnSpc>
              <a:buFont typeface="Arial" panose="020B0604020202020204" pitchFamily="34" charset="0"/>
              <a:buChar char="•"/>
            </a:pPr>
            <a:r>
              <a:rPr lang="en-GB" sz="1600" dirty="0">
                <a:latin typeface="Tiempos Text Regular"/>
                <a:ea typeface="+mn-lt"/>
                <a:cs typeface="+mn-lt"/>
              </a:rPr>
              <a:t>Route A – researcher-led and Route B – policy led where the Academy has identified suitable partner, so far including FCDO, ONS, DLUHC</a:t>
            </a:r>
          </a:p>
          <a:p>
            <a:pPr marL="285750" indent="-285750">
              <a:lnSpc>
                <a:spcPct val="150000"/>
              </a:lnSpc>
              <a:buFont typeface="Arial" panose="020B0604020202020204" pitchFamily="34" charset="0"/>
              <a:buChar char="•"/>
            </a:pPr>
            <a:r>
              <a:rPr lang="en-GB" sz="1600" dirty="0">
                <a:latin typeface="Tiempos Text Regular"/>
                <a:ea typeface="+mn-lt"/>
                <a:cs typeface="+mn-lt"/>
              </a:rPr>
              <a:t>Call varies depending on partner, but expected autumn for Route A, decisions January</a:t>
            </a:r>
          </a:p>
          <a:p>
            <a:pPr marL="285750" indent="-285750">
              <a:lnSpc>
                <a:spcPct val="150000"/>
              </a:lnSpc>
              <a:buFont typeface="Arial" panose="020B0604020202020204" pitchFamily="34" charset="0"/>
              <a:buChar char="•"/>
            </a:pPr>
            <a:r>
              <a:rPr lang="en-GB" sz="1600" dirty="0">
                <a:latin typeface="Tiempos Text Regular"/>
                <a:ea typeface="+mn-lt"/>
                <a:cs typeface="+mn-lt"/>
              </a:rPr>
              <a:t>Up to 24 awards across both routes expected in 2023-24</a:t>
            </a:r>
            <a:endParaRPr lang="en-GB" dirty="0">
              <a:latin typeface="Tiempos Text Regular"/>
              <a:ea typeface="+mn-lt"/>
              <a:cs typeface="+mn-lt"/>
            </a:endParaRPr>
          </a:p>
        </p:txBody>
      </p:sp>
      <p:pic>
        <p:nvPicPr>
          <p:cNvPr id="2" name="Picture 2" descr="Diagram&#10;&#10;Description automatically generated">
            <a:extLst>
              <a:ext uri="{FF2B5EF4-FFF2-40B4-BE49-F238E27FC236}">
                <a16:creationId xmlns:a16="http://schemas.microsoft.com/office/drawing/2014/main" id="{8CFFE527-39B6-47DF-B85A-ADF8766E44CB}"/>
              </a:ext>
            </a:extLst>
          </p:cNvPr>
          <p:cNvPicPr>
            <a:picLocks noChangeAspect="1"/>
          </p:cNvPicPr>
          <p:nvPr/>
        </p:nvPicPr>
        <p:blipFill>
          <a:blip r:embed="rId3"/>
          <a:stretch>
            <a:fillRect/>
          </a:stretch>
        </p:blipFill>
        <p:spPr>
          <a:xfrm>
            <a:off x="10399030" y="330290"/>
            <a:ext cx="1694386" cy="1191382"/>
          </a:xfrm>
          <a:prstGeom prst="rect">
            <a:avLst/>
          </a:prstGeom>
        </p:spPr>
      </p:pic>
    </p:spTree>
    <p:extLst>
      <p:ext uri="{BB962C8B-B14F-4D97-AF65-F5344CB8AC3E}">
        <p14:creationId xmlns:p14="http://schemas.microsoft.com/office/powerpoint/2010/main" val="105086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031848" cy="692754"/>
          </a:xfrm>
          <a:prstGeom prst="rect">
            <a:avLst/>
          </a:prstGeom>
          <a:noFill/>
        </p:spPr>
        <p:txBody>
          <a:bodyPr wrap="square" lIns="91440" tIns="45720" rIns="91440" bIns="45720" rtlCol="0" anchor="t">
            <a:spAutoFit/>
          </a:bodyPr>
          <a:lstStyle/>
          <a:p>
            <a:pPr>
              <a:lnSpc>
                <a:spcPct val="67000"/>
              </a:lnSpc>
            </a:pPr>
            <a:r>
              <a:rPr lang="en-GB" sz="4400" dirty="0">
                <a:latin typeface="Founders Grotesk X-Cond SmBd"/>
              </a:rPr>
              <a:t>Talent</a:t>
            </a:r>
            <a:r>
              <a:rPr lang="en-GB" sz="5400" dirty="0">
                <a:latin typeface="Founders Grotesk X-Cond SmBd"/>
              </a:rPr>
              <a:t> Development Awards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3" y="944045"/>
            <a:ext cx="8111811" cy="545085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dirty="0">
                <a:latin typeface="Tiempos Text Regular"/>
              </a:rPr>
              <a:t>New scheme introduced in 2021 funded by BEIS</a:t>
            </a:r>
            <a:endParaRPr lang="en-GB" sz="1800" dirty="0">
              <a:latin typeface="Tiempos Text Regular"/>
              <a:ea typeface="+mn-lt"/>
              <a:cs typeface="+mn-lt"/>
            </a:endParaRPr>
          </a:p>
          <a:p>
            <a:pPr marL="285750" indent="-285750">
              <a:lnSpc>
                <a:spcPct val="150000"/>
              </a:lnSpc>
              <a:buFont typeface="Arial" panose="020B0604020202020204" pitchFamily="34" charset="0"/>
              <a:buChar char="•"/>
            </a:pPr>
            <a:r>
              <a:rPr lang="en-GB" sz="1800" dirty="0">
                <a:latin typeface="Tiempos Text Regular"/>
                <a:ea typeface="+mn-lt"/>
                <a:cs typeface="+mn-lt"/>
              </a:rPr>
              <a:t>Particularly keen to encourage interest in this scheme</a:t>
            </a:r>
          </a:p>
          <a:p>
            <a:pPr marL="285750" indent="-285750">
              <a:lnSpc>
                <a:spcPct val="150000"/>
              </a:lnSpc>
              <a:buFont typeface="Arial" panose="020B0604020202020204" pitchFamily="34" charset="0"/>
              <a:buChar char="•"/>
            </a:pPr>
            <a:r>
              <a:rPr lang="en-GB" dirty="0">
                <a:latin typeface="Tiempos Text Regular"/>
                <a:ea typeface="+mn-lt"/>
                <a:cs typeface="+mn-lt"/>
              </a:rPr>
              <a:t>Recognises importance of skills development for SHAPE disciplines, enabling</a:t>
            </a:r>
            <a:r>
              <a:rPr lang="en-GB" dirty="0">
                <a:latin typeface="Tiempos Text Regular"/>
              </a:rPr>
              <a:t> skills acquisition in languages, data and quantitative analytics</a:t>
            </a:r>
          </a:p>
          <a:p>
            <a:pPr marL="285750" indent="-285750">
              <a:lnSpc>
                <a:spcPct val="150000"/>
              </a:lnSpc>
              <a:buFont typeface="Arial" panose="020B0604020202020204" pitchFamily="34" charset="0"/>
              <a:buChar char="•"/>
            </a:pPr>
            <a:r>
              <a:rPr lang="en-GB" dirty="0">
                <a:latin typeface="Tiempos Text Regular"/>
              </a:rPr>
              <a:t>Aim is that this investment will raise the quality of advanced quant and data science skills used in research, create new opportunities for knowledge and skills to exchange across disciplines and sectors, and promote language learning and transferrable skills it provides.</a:t>
            </a:r>
          </a:p>
          <a:p>
            <a:pPr marL="285750" indent="-285750">
              <a:lnSpc>
                <a:spcPct val="150000"/>
              </a:lnSpc>
              <a:buFont typeface="Arial" panose="020B0604020202020204" pitchFamily="34" charset="0"/>
              <a:buChar char="•"/>
            </a:pPr>
            <a:r>
              <a:rPr lang="en-GB" dirty="0">
                <a:latin typeface="Tiempos Text Regular"/>
              </a:rPr>
              <a:t>UK residents with current/long term appointment for the time of the awards at a UK HEI or IRO</a:t>
            </a:r>
          </a:p>
          <a:p>
            <a:pPr marL="285750" indent="-285750">
              <a:lnSpc>
                <a:spcPct val="150000"/>
              </a:lnSpc>
              <a:buFont typeface="Arial" panose="020B0604020202020204" pitchFamily="34" charset="0"/>
              <a:buChar char="•"/>
            </a:pPr>
            <a:r>
              <a:rPr lang="en-GB" dirty="0">
                <a:latin typeface="Tiempos Text Regular"/>
              </a:rPr>
              <a:t>12-month awards available for up to £10,000 maximum for engagement activity</a:t>
            </a:r>
          </a:p>
          <a:p>
            <a:pPr marL="285750" indent="-285750">
              <a:lnSpc>
                <a:spcPct val="150000"/>
              </a:lnSpc>
              <a:buFont typeface="Arial" panose="020B0604020202020204" pitchFamily="34" charset="0"/>
              <a:buChar char="•"/>
            </a:pPr>
            <a:r>
              <a:rPr lang="en-GB" dirty="0">
                <a:latin typeface="Tiempos Text Regular"/>
              </a:rPr>
              <a:t>22 awards announced January 2022; 10-12 expected to be announced shortly</a:t>
            </a:r>
          </a:p>
          <a:p>
            <a:pPr marL="285750" indent="-285750">
              <a:lnSpc>
                <a:spcPct val="150000"/>
              </a:lnSpc>
              <a:buFont typeface="Arial" panose="020B0604020202020204" pitchFamily="34" charset="0"/>
              <a:buChar char="•"/>
            </a:pPr>
            <a:r>
              <a:rPr lang="en-GB" dirty="0">
                <a:latin typeface="Tiempos Text Regular"/>
              </a:rPr>
              <a:t>Funding for up to 26 awards per year in 2023-24 and 2024-25</a:t>
            </a:r>
          </a:p>
        </p:txBody>
      </p:sp>
      <p:pic>
        <p:nvPicPr>
          <p:cNvPr id="2" name="Picture 2">
            <a:extLst>
              <a:ext uri="{FF2B5EF4-FFF2-40B4-BE49-F238E27FC236}">
                <a16:creationId xmlns:a16="http://schemas.microsoft.com/office/drawing/2014/main" id="{B17CB667-1BDB-4208-8FBE-81DBD8E67DCF}"/>
              </a:ext>
            </a:extLst>
          </p:cNvPr>
          <p:cNvPicPr>
            <a:picLocks noChangeAspect="1"/>
          </p:cNvPicPr>
          <p:nvPr/>
        </p:nvPicPr>
        <p:blipFill>
          <a:blip r:embed="rId3"/>
          <a:stretch>
            <a:fillRect/>
          </a:stretch>
        </p:blipFill>
        <p:spPr>
          <a:xfrm>
            <a:off x="10161141" y="5450099"/>
            <a:ext cx="2032571" cy="1360296"/>
          </a:xfrm>
          <a:prstGeom prst="rect">
            <a:avLst/>
          </a:prstGeom>
        </p:spPr>
      </p:pic>
    </p:spTree>
    <p:extLst>
      <p:ext uri="{BB962C8B-B14F-4D97-AF65-F5344CB8AC3E}">
        <p14:creationId xmlns:p14="http://schemas.microsoft.com/office/powerpoint/2010/main" val="229927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452103"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BA/Leverhulme Small Research Grants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609683" y="1796540"/>
            <a:ext cx="5495630" cy="374743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600">
                <a:latin typeface="Tiempos Text Regular"/>
              </a:rPr>
              <a:t>Dedicated BEIS funding</a:t>
            </a:r>
            <a:endParaRPr lang="en-GB" sz="1600">
              <a:cs typeface="Calibri" panose="020F0502020204030204"/>
            </a:endParaRPr>
          </a:p>
          <a:p>
            <a:pPr marL="285750" indent="-285750">
              <a:lnSpc>
                <a:spcPct val="150000"/>
              </a:lnSpc>
              <a:buFont typeface="Arial" panose="020B0604020202020204" pitchFamily="34" charset="0"/>
              <a:buChar char="•"/>
            </a:pPr>
            <a:r>
              <a:rPr lang="en-GB" sz="1600">
                <a:latin typeface="Tiempos Text Regular"/>
              </a:rPr>
              <a:t>Additional funding from Leverhulme Trust, </a:t>
            </a:r>
            <a:r>
              <a:rPr lang="en-GB" sz="1600" err="1">
                <a:latin typeface="Tiempos Text Regular"/>
              </a:rPr>
              <a:t>Wellcome</a:t>
            </a:r>
            <a:r>
              <a:rPr lang="en-GB" sz="1600">
                <a:latin typeface="Tiempos Text Regular"/>
              </a:rPr>
              <a:t> Trust and c.30 other sources </a:t>
            </a:r>
            <a:endParaRPr lang="en-GB" sz="1600">
              <a:latin typeface="Tiempos Text Regular" panose="02020503060303060403" pitchFamily="18" charset="0"/>
            </a:endParaRPr>
          </a:p>
          <a:p>
            <a:pPr marL="285750" indent="-285750">
              <a:lnSpc>
                <a:spcPct val="150000"/>
              </a:lnSpc>
              <a:buFont typeface="Arial" panose="020B0604020202020204" pitchFamily="34" charset="0"/>
              <a:buChar char="•"/>
            </a:pPr>
            <a:r>
              <a:rPr lang="en-GB" sz="1600">
                <a:latin typeface="Tiempos Text Regular"/>
              </a:rPr>
              <a:t>Awards £10k, tenable for up to 24 months</a:t>
            </a:r>
          </a:p>
          <a:p>
            <a:pPr marL="285750" indent="-285750">
              <a:lnSpc>
                <a:spcPct val="150000"/>
              </a:lnSpc>
              <a:buFont typeface="Arial" panose="020B0604020202020204" pitchFamily="34" charset="0"/>
              <a:buChar char="•"/>
            </a:pPr>
            <a:r>
              <a:rPr lang="en-GB" sz="1600">
                <a:latin typeface="Tiempos Text Regular"/>
              </a:rPr>
              <a:t>Commonly for pilot studies/small-scale projects</a:t>
            </a:r>
          </a:p>
          <a:p>
            <a:pPr marL="285750" indent="-285750">
              <a:lnSpc>
                <a:spcPct val="150000"/>
              </a:lnSpc>
              <a:buFont typeface="Arial" panose="020B0604020202020204" pitchFamily="34" charset="0"/>
              <a:buChar char="•"/>
            </a:pPr>
            <a:r>
              <a:rPr lang="en-GB" sz="1600">
                <a:latin typeface="Tiempos Text Regular"/>
              </a:rPr>
              <a:t>Worldwide in scope, international partners</a:t>
            </a:r>
          </a:p>
          <a:p>
            <a:pPr marL="285750" indent="-285750">
              <a:lnSpc>
                <a:spcPct val="150000"/>
              </a:lnSpc>
              <a:buFont typeface="Arial" panose="020B0604020202020204" pitchFamily="34" charset="0"/>
              <a:buChar char="•"/>
            </a:pPr>
            <a:r>
              <a:rPr lang="en-GB" sz="1600">
                <a:latin typeface="Tiempos Text Regular"/>
              </a:rPr>
              <a:t>High priority in Academy portfolio</a:t>
            </a:r>
          </a:p>
          <a:p>
            <a:pPr marL="285750" indent="-285750">
              <a:lnSpc>
                <a:spcPct val="150000"/>
              </a:lnSpc>
              <a:buFont typeface="Arial" panose="020B0604020202020204" pitchFamily="34" charset="0"/>
              <a:buChar char="•"/>
            </a:pPr>
            <a:r>
              <a:rPr lang="en-GB" sz="1600">
                <a:latin typeface="Tiempos Text Regular"/>
              </a:rPr>
              <a:t>Wide outreach: around 100 HEIs</a:t>
            </a:r>
          </a:p>
          <a:p>
            <a:pPr marL="285750" indent="-285750">
              <a:lnSpc>
                <a:spcPct val="150000"/>
              </a:lnSpc>
              <a:buFont typeface="Arial" panose="020B0604020202020204" pitchFamily="34" charset="0"/>
              <a:buChar char="•"/>
            </a:pPr>
            <a:r>
              <a:rPr lang="en-GB" sz="1600">
                <a:latin typeface="Tiempos Text Regular"/>
              </a:rPr>
              <a:t>Recent call closed 9 November 2022</a:t>
            </a:r>
          </a:p>
          <a:p>
            <a:pPr marL="285750" indent="-285750">
              <a:lnSpc>
                <a:spcPct val="150000"/>
              </a:lnSpc>
              <a:buFont typeface="Arial" panose="020B0604020202020204" pitchFamily="34" charset="0"/>
              <a:buChar char="•"/>
            </a:pPr>
            <a:r>
              <a:rPr lang="en-GB" sz="1600">
                <a:latin typeface="Tiempos Text Regular"/>
              </a:rPr>
              <a:t>Next call will open in April 2023</a:t>
            </a:r>
          </a:p>
        </p:txBody>
      </p:sp>
      <p:pic>
        <p:nvPicPr>
          <p:cNvPr id="7" name="Picture 6">
            <a:extLst>
              <a:ext uri="{FF2B5EF4-FFF2-40B4-BE49-F238E27FC236}">
                <a16:creationId xmlns:a16="http://schemas.microsoft.com/office/drawing/2014/main" id="{676706E0-AB5B-4F9B-A419-70C95B9A040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19058" y="2492116"/>
            <a:ext cx="3070218" cy="2900810"/>
          </a:xfrm>
          <a:prstGeom prst="ellipse">
            <a:avLst/>
          </a:prstGeom>
        </p:spPr>
      </p:pic>
    </p:spTree>
    <p:extLst>
      <p:ext uri="{BB962C8B-B14F-4D97-AF65-F5344CB8AC3E}">
        <p14:creationId xmlns:p14="http://schemas.microsoft.com/office/powerpoint/2010/main" val="1525742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194756"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BA/Leverhulme Small Research Grants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762083" y="2023763"/>
            <a:ext cx="5645070" cy="3373359"/>
          </a:xfrm>
          <a:prstGeom prst="rect">
            <a:avLst/>
          </a:prstGeom>
          <a:noFill/>
        </p:spPr>
        <p:txBody>
          <a:bodyPr wrap="square" lIns="91440" tIns="45720" rIns="91440" bIns="45720" rtlCol="0" anchor="t">
            <a:spAutoFit/>
          </a:bodyPr>
          <a:lstStyle/>
          <a:p>
            <a:pPr>
              <a:lnSpc>
                <a:spcPct val="150000"/>
              </a:lnSpc>
            </a:pPr>
            <a:r>
              <a:rPr lang="en-GB">
                <a:latin typeface="Tiempos Text Regular"/>
              </a:rPr>
              <a:t>Partner funders include:</a:t>
            </a:r>
            <a:endParaRPr lang="en-GB">
              <a:latin typeface="Tiempos Text Regular" panose="02020503060303060403" pitchFamily="18" charset="0"/>
            </a:endParaRPr>
          </a:p>
          <a:p>
            <a:pPr marL="285750" indent="-285750">
              <a:lnSpc>
                <a:spcPct val="150000"/>
              </a:lnSpc>
              <a:buFont typeface="Arial" panose="020B0604020202020204" pitchFamily="34" charset="0"/>
              <a:buChar char="•"/>
            </a:pPr>
            <a:r>
              <a:rPr lang="en-GB">
                <a:latin typeface="Tiempos Text Regular"/>
              </a:rPr>
              <a:t>Sino-British Fellowship Trust</a:t>
            </a:r>
          </a:p>
          <a:p>
            <a:pPr marL="285750" indent="-285750">
              <a:lnSpc>
                <a:spcPct val="150000"/>
              </a:lnSpc>
              <a:buFont typeface="Arial" panose="020B0604020202020204" pitchFamily="34" charset="0"/>
              <a:buChar char="•"/>
            </a:pPr>
            <a:r>
              <a:rPr lang="en-GB">
                <a:latin typeface="Tiempos Text Regular"/>
              </a:rPr>
              <a:t>EY</a:t>
            </a:r>
          </a:p>
          <a:p>
            <a:pPr marL="285750" indent="-285750">
              <a:lnSpc>
                <a:spcPct val="150000"/>
              </a:lnSpc>
              <a:buFont typeface="Arial" panose="020B0604020202020204" pitchFamily="34" charset="0"/>
              <a:buChar char="•"/>
            </a:pPr>
            <a:r>
              <a:rPr lang="en-GB">
                <a:latin typeface="Tiempos Text Regular"/>
              </a:rPr>
              <a:t>Society for the Advancement of Management Studies</a:t>
            </a:r>
          </a:p>
          <a:p>
            <a:pPr marL="285750" indent="-285750">
              <a:lnSpc>
                <a:spcPct val="150000"/>
              </a:lnSpc>
              <a:buFont typeface="Arial" panose="020B0604020202020204" pitchFamily="34" charset="0"/>
              <a:buChar char="•"/>
            </a:pPr>
            <a:r>
              <a:rPr lang="en-GB" err="1">
                <a:latin typeface="Tiempos Text Regular"/>
              </a:rPr>
              <a:t>Honor</a:t>
            </a:r>
            <a:r>
              <a:rPr lang="en-GB">
                <a:latin typeface="Tiempos Text Regular"/>
              </a:rPr>
              <a:t> Frost Foundation</a:t>
            </a:r>
          </a:p>
          <a:p>
            <a:pPr marL="285750" indent="-285750">
              <a:lnSpc>
                <a:spcPct val="150000"/>
              </a:lnSpc>
              <a:buFont typeface="Arial" panose="020B0604020202020204" pitchFamily="34" charset="0"/>
              <a:buChar char="•"/>
            </a:pPr>
            <a:r>
              <a:rPr lang="en-GB">
                <a:latin typeface="Tiempos Text Regular"/>
              </a:rPr>
              <a:t>British Accounting and Finance Association</a:t>
            </a:r>
          </a:p>
          <a:p>
            <a:pPr marL="285750" indent="-285750">
              <a:lnSpc>
                <a:spcPct val="150000"/>
              </a:lnSpc>
              <a:buFont typeface="Arial" panose="020B0604020202020204" pitchFamily="34" charset="0"/>
              <a:buChar char="•"/>
            </a:pPr>
            <a:r>
              <a:rPr lang="en-GB">
                <a:latin typeface="Tiempos Text Regular"/>
              </a:rPr>
              <a:t>Journal of Moral Education Trust</a:t>
            </a:r>
          </a:p>
          <a:p>
            <a:pPr marL="285750" indent="-285750">
              <a:lnSpc>
                <a:spcPct val="150000"/>
              </a:lnSpc>
              <a:buFont typeface="Arial" panose="020B0604020202020204" pitchFamily="34" charset="0"/>
              <a:buChar char="•"/>
            </a:pPr>
            <a:r>
              <a:rPr lang="en-GB">
                <a:latin typeface="Tiempos Text Regular"/>
              </a:rPr>
              <a:t>Philosophy of Education Society of Great Britain</a:t>
            </a:r>
          </a:p>
        </p:txBody>
      </p:sp>
      <p:pic>
        <p:nvPicPr>
          <p:cNvPr id="6" name="Picture 5">
            <a:extLst>
              <a:ext uri="{FF2B5EF4-FFF2-40B4-BE49-F238E27FC236}">
                <a16:creationId xmlns:a16="http://schemas.microsoft.com/office/drawing/2014/main" id="{51579D42-B2A8-456D-98E4-D83FBEF344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345"/>
          <a:stretch/>
        </p:blipFill>
        <p:spPr>
          <a:xfrm>
            <a:off x="8568918" y="2023763"/>
            <a:ext cx="2922272" cy="2922271"/>
          </a:xfrm>
          <a:prstGeom prst="ellipse">
            <a:avLst/>
          </a:prstGeom>
        </p:spPr>
      </p:pic>
    </p:spTree>
    <p:extLst>
      <p:ext uri="{BB962C8B-B14F-4D97-AF65-F5344CB8AC3E}">
        <p14:creationId xmlns:p14="http://schemas.microsoft.com/office/powerpoint/2010/main" val="88353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181560" y="432318"/>
            <a:ext cx="9194756"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BA/Leverhulme Small Research Grants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25275" y="1667086"/>
            <a:ext cx="8811926" cy="4204356"/>
          </a:xfrm>
          <a:prstGeom prst="rect">
            <a:avLst/>
          </a:prstGeom>
          <a:noFill/>
        </p:spPr>
        <p:txBody>
          <a:bodyPr wrap="square" lIns="91440" tIns="45720" rIns="91440" bIns="45720" rtlCol="0" anchor="t">
            <a:spAutoFit/>
          </a:bodyPr>
          <a:lstStyle/>
          <a:p>
            <a:pPr>
              <a:lnSpc>
                <a:spcPct val="150000"/>
              </a:lnSpc>
            </a:pPr>
            <a:r>
              <a:rPr lang="en-GB" dirty="0">
                <a:latin typeface="Tiempos Text Regular"/>
              </a:rPr>
              <a:t>Partial Randomised Allocation</a:t>
            </a:r>
          </a:p>
          <a:p>
            <a:pPr marL="285750" indent="-285750">
              <a:lnSpc>
                <a:spcPct val="150000"/>
              </a:lnSpc>
              <a:buFont typeface="Arial" panose="020B0604020202020204" pitchFamily="34" charset="0"/>
              <a:buChar char="•"/>
            </a:pPr>
            <a:r>
              <a:rPr lang="en-GB" dirty="0">
                <a:latin typeface="Tiempos Text Regular"/>
              </a:rPr>
              <a:t>Applications assessed through normal peer review process to determine whether pass quality threshold or not</a:t>
            </a:r>
          </a:p>
          <a:p>
            <a:pPr marL="285750" indent="-285750">
              <a:lnSpc>
                <a:spcPct val="150000"/>
              </a:lnSpc>
              <a:buFont typeface="Arial" panose="020B0604020202020204" pitchFamily="34" charset="0"/>
              <a:buChar char="•"/>
            </a:pPr>
            <a:r>
              <a:rPr lang="en-GB" dirty="0">
                <a:latin typeface="Tiempos Text Regular"/>
              </a:rPr>
              <a:t>Those passing quality threshold entered randomised allocation process</a:t>
            </a:r>
          </a:p>
          <a:p>
            <a:pPr marL="285750" indent="-285750">
              <a:lnSpc>
                <a:spcPct val="150000"/>
              </a:lnSpc>
              <a:buFont typeface="Arial" panose="020B0604020202020204" pitchFamily="34" charset="0"/>
              <a:buChar char="•"/>
            </a:pPr>
            <a:r>
              <a:rPr lang="en-GB" dirty="0">
                <a:latin typeface="Tiempos Text Regular"/>
              </a:rPr>
              <a:t>Will allow feedback to be given to applicants in this scheme – reason for not passing quality threshold, e.g. not strong enough methodology, not feasible etc or high quality application passing threshold not selected through random selection</a:t>
            </a:r>
          </a:p>
          <a:p>
            <a:pPr marL="285750" indent="-285750">
              <a:lnSpc>
                <a:spcPct val="150000"/>
              </a:lnSpc>
              <a:buFont typeface="Arial" panose="020B0604020202020204" pitchFamily="34" charset="0"/>
              <a:buChar char="•"/>
            </a:pPr>
            <a:r>
              <a:rPr lang="en-GB" dirty="0">
                <a:latin typeface="Tiempos Text Regular"/>
              </a:rPr>
              <a:t>Will monitor for effects on diversity – removes human bias element at final stage of selection</a:t>
            </a:r>
          </a:p>
          <a:p>
            <a:pPr marL="285750" indent="-285750">
              <a:lnSpc>
                <a:spcPct val="150000"/>
              </a:lnSpc>
              <a:buFont typeface="Arial" panose="020B0604020202020204" pitchFamily="34" charset="0"/>
              <a:buChar char="•"/>
            </a:pPr>
            <a:r>
              <a:rPr lang="en-GB" dirty="0">
                <a:ea typeface="+mn-lt"/>
                <a:cs typeface="+mn-lt"/>
              </a:rPr>
              <a:t>Autumn 2022 round attracted 22% more applications than previous year</a:t>
            </a:r>
            <a:endParaRPr lang="en-GB" dirty="0">
              <a:latin typeface="Tiempos Text Regular"/>
            </a:endParaRPr>
          </a:p>
        </p:txBody>
      </p:sp>
      <p:pic>
        <p:nvPicPr>
          <p:cNvPr id="2" name="Picture 1">
            <a:extLst>
              <a:ext uri="{FF2B5EF4-FFF2-40B4-BE49-F238E27FC236}">
                <a16:creationId xmlns:a16="http://schemas.microsoft.com/office/drawing/2014/main" id="{33515E02-DAC2-1938-9DBC-E640903C70E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587741" y="801938"/>
            <a:ext cx="1662221" cy="1621284"/>
          </a:xfrm>
          <a:prstGeom prst="ellipse">
            <a:avLst/>
          </a:prstGeom>
        </p:spPr>
      </p:pic>
    </p:spTree>
    <p:extLst>
      <p:ext uri="{BB962C8B-B14F-4D97-AF65-F5344CB8AC3E}">
        <p14:creationId xmlns:p14="http://schemas.microsoft.com/office/powerpoint/2010/main" val="1784214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178330"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BA/Leverhulme Small Research Grants</a:t>
            </a:r>
            <a:endParaRPr lang="en-GB" sz="6200" b="0">
              <a:solidFill>
                <a:schemeClr val="tx1"/>
              </a:solidFill>
              <a:latin typeface="Founders Grotesk X-Cond SmBd" panose="020B0703030202060203" pitchFamily="34" charset="0"/>
            </a:endParaRPr>
          </a:p>
        </p:txBody>
      </p:sp>
      <p:sp>
        <p:nvSpPr>
          <p:cNvPr id="37" name="TextBox 36">
            <a:extLst>
              <a:ext uri="{FF2B5EF4-FFF2-40B4-BE49-F238E27FC236}">
                <a16:creationId xmlns:a16="http://schemas.microsoft.com/office/drawing/2014/main" id="{285B35EA-01F4-452C-B03A-74656C7D4CEC}"/>
              </a:ext>
            </a:extLst>
          </p:cNvPr>
          <p:cNvSpPr txBox="1"/>
          <p:nvPr/>
        </p:nvSpPr>
        <p:spPr>
          <a:xfrm>
            <a:off x="2571636" y="1675018"/>
            <a:ext cx="5709243" cy="369332"/>
          </a:xfrm>
          <a:prstGeom prst="rect">
            <a:avLst/>
          </a:prstGeom>
          <a:noFill/>
        </p:spPr>
        <p:txBody>
          <a:bodyPr wrap="square" lIns="91440" tIns="45720" rIns="91440" bIns="45720" rtlCol="0" anchor="t">
            <a:spAutoFit/>
          </a:bodyPr>
          <a:lstStyle/>
          <a:p>
            <a:r>
              <a:rPr lang="en-GB" sz="1800">
                <a:solidFill>
                  <a:schemeClr val="bg1"/>
                </a:solidFill>
                <a:latin typeface="Tiempos Text Regular"/>
              </a:rPr>
              <a:t>Average success rates over past 5 years </a:t>
            </a:r>
            <a:endParaRPr lang="en-US"/>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152582511"/>
              </p:ext>
            </p:extLst>
          </p:nvPr>
        </p:nvGraphicFramePr>
        <p:xfrm>
          <a:off x="3307246" y="2044350"/>
          <a:ext cx="6438900" cy="4321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79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452103" cy="703847"/>
          </a:xfrm>
          <a:prstGeom prst="rect">
            <a:avLst/>
          </a:prstGeom>
          <a:noFill/>
        </p:spPr>
        <p:txBody>
          <a:bodyPr wrap="square" lIns="91440" tIns="45720" rIns="91440" bIns="45720" rtlCol="0" anchor="t">
            <a:spAutoFit/>
          </a:bodyPr>
          <a:lstStyle/>
          <a:p>
            <a:pPr>
              <a:lnSpc>
                <a:spcPct val="67000"/>
              </a:lnSpc>
            </a:pPr>
            <a:r>
              <a:rPr lang="en-GB" sz="5500">
                <a:latin typeface="Founders Grotesk X-Cond SmBd"/>
              </a:rPr>
              <a:t>Academy Research Projects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479796" y="1346267"/>
            <a:ext cx="6490855" cy="512294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600">
                <a:latin typeface="Tiempos Text Regular"/>
              </a:rPr>
              <a:t>Support primary research </a:t>
            </a:r>
            <a:endParaRPr lang="en-GB" sz="1600">
              <a:cs typeface="Calibri" panose="020F0502020204030204"/>
            </a:endParaRPr>
          </a:p>
          <a:p>
            <a:pPr marL="285750" indent="-285750">
              <a:lnSpc>
                <a:spcPct val="150000"/>
              </a:lnSpc>
              <a:buFont typeface="Arial" panose="020B0604020202020204" pitchFamily="34" charset="0"/>
              <a:buChar char="•"/>
            </a:pPr>
            <a:r>
              <a:rPr lang="en-GB" sz="1600">
                <a:latin typeface="Tiempos Text Regular"/>
              </a:rPr>
              <a:t>Particularly collaborative projects intended to provide infrastructural resources for other researchers and public</a:t>
            </a:r>
            <a:endParaRPr lang="en-GB" sz="1600">
              <a:latin typeface="Tiempos Text Regular" panose="02020503060303060403" pitchFamily="18" charset="0"/>
            </a:endParaRPr>
          </a:p>
          <a:p>
            <a:pPr marL="285750" indent="-285750">
              <a:lnSpc>
                <a:spcPct val="150000"/>
              </a:lnSpc>
              <a:buFont typeface="Arial" panose="020B0604020202020204" pitchFamily="34" charset="0"/>
              <a:buChar char="•"/>
            </a:pPr>
            <a:r>
              <a:rPr lang="en-GB" sz="1600">
                <a:latin typeface="Tiempos Text Regular"/>
              </a:rPr>
              <a:t>Clear focus on long-term sustainability</a:t>
            </a:r>
          </a:p>
          <a:p>
            <a:pPr marL="285750" indent="-285750">
              <a:lnSpc>
                <a:spcPct val="150000"/>
              </a:lnSpc>
              <a:buFont typeface="Arial" panose="020B0604020202020204" pitchFamily="34" charset="0"/>
              <a:buChar char="•"/>
            </a:pPr>
            <a:r>
              <a:rPr lang="en-GB" sz="1600">
                <a:latin typeface="Tiempos Text Regular"/>
              </a:rPr>
              <a:t>£25k over 5 years (up to £5k annually) for core support</a:t>
            </a:r>
          </a:p>
          <a:p>
            <a:pPr marL="285750" indent="-285750">
              <a:lnSpc>
                <a:spcPct val="150000"/>
              </a:lnSpc>
              <a:buFont typeface="Arial" panose="020B0604020202020204" pitchFamily="34" charset="0"/>
              <a:buChar char="•"/>
            </a:pPr>
            <a:r>
              <a:rPr lang="en-GB" sz="1600">
                <a:latin typeface="Tiempos Text Regular"/>
              </a:rPr>
              <a:t>Kitemark of recognition as outstanding research project</a:t>
            </a:r>
          </a:p>
          <a:p>
            <a:pPr marL="285750" indent="-285750">
              <a:lnSpc>
                <a:spcPct val="150000"/>
              </a:lnSpc>
              <a:buFont typeface="Arial" panose="020B0604020202020204" pitchFamily="34" charset="0"/>
              <a:buChar char="•"/>
            </a:pPr>
            <a:r>
              <a:rPr lang="en-GB" sz="1600">
                <a:latin typeface="Tiempos Text Regular"/>
              </a:rPr>
              <a:t>Enables approaches to other funders to build on core funding</a:t>
            </a:r>
          </a:p>
          <a:p>
            <a:pPr marL="285750" indent="-285750">
              <a:lnSpc>
                <a:spcPct val="150000"/>
              </a:lnSpc>
              <a:buFont typeface="Arial" panose="020B0604020202020204" pitchFamily="34" charset="0"/>
              <a:buChar char="•"/>
            </a:pPr>
            <a:r>
              <a:rPr lang="en-GB" sz="1600">
                <a:latin typeface="Tiempos Text Regular"/>
              </a:rPr>
              <a:t>Currently 50 projects in portfolio such as Early English Church Music; Understanding Society; British Religion in Numbers</a:t>
            </a:r>
          </a:p>
          <a:p>
            <a:pPr marL="285750" indent="-285750">
              <a:lnSpc>
                <a:spcPct val="150000"/>
              </a:lnSpc>
              <a:buFont typeface="Arial" panose="020B0604020202020204" pitchFamily="34" charset="0"/>
              <a:buChar char="•"/>
            </a:pPr>
            <a:r>
              <a:rPr lang="en-GB" sz="1600">
                <a:latin typeface="Tiempos Text Regular"/>
              </a:rPr>
              <a:t>Last call closed December 2022 – awards announced March 2023</a:t>
            </a:r>
          </a:p>
          <a:p>
            <a:pPr marL="285750" indent="-285750">
              <a:lnSpc>
                <a:spcPct val="150000"/>
              </a:lnSpc>
              <a:buFont typeface="Arial,Sans-Serif" panose="020B0604020202020204" pitchFamily="34" charset="0"/>
              <a:buChar char="•"/>
            </a:pPr>
            <a:r>
              <a:rPr lang="en-GB" sz="1600">
                <a:latin typeface="Tiempos Text Regular"/>
                <a:ea typeface="+mn-lt"/>
                <a:cs typeface="+mn-lt"/>
              </a:rPr>
              <a:t>Funding available to offer further calls for new projects in 2023 and 2024, adding 3-6 projects</a:t>
            </a:r>
            <a:endParaRPr lang="en-US" sz="1600">
              <a:latin typeface="Tiempos Text Regular"/>
              <a:ea typeface="+mn-lt"/>
              <a:cs typeface="+mn-lt"/>
            </a:endParaRPr>
          </a:p>
          <a:p>
            <a:pPr marL="285750" indent="-285750">
              <a:lnSpc>
                <a:spcPct val="150000"/>
              </a:lnSpc>
              <a:buFont typeface="Arial" panose="020B0604020202020204" pitchFamily="34" charset="0"/>
              <a:buChar char="•"/>
            </a:pPr>
            <a:endParaRPr lang="en-GB" sz="2000">
              <a:latin typeface="Tiempos Text Regular"/>
            </a:endParaRPr>
          </a:p>
        </p:txBody>
      </p:sp>
      <p:pic>
        <p:nvPicPr>
          <p:cNvPr id="1026" name="Picture 2">
            <a:extLst>
              <a:ext uri="{FF2B5EF4-FFF2-40B4-BE49-F238E27FC236}">
                <a16:creationId xmlns:a16="http://schemas.microsoft.com/office/drawing/2014/main" id="{64453639-2FD2-E69B-E52A-738ADC532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745" y="1210595"/>
            <a:ext cx="3047581" cy="18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45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5566" cy="781689"/>
          </a:xfrm>
          <a:prstGeom prst="rect">
            <a:avLst/>
          </a:prstGeom>
          <a:noFill/>
        </p:spPr>
        <p:txBody>
          <a:bodyPr wrap="square" lIns="91440" tIns="45720" rIns="91440" bIns="45720" rtlCol="0" anchor="t">
            <a:spAutoFit/>
          </a:bodyPr>
          <a:lstStyle/>
          <a:p>
            <a:pPr>
              <a:lnSpc>
                <a:spcPct val="67000"/>
              </a:lnSpc>
            </a:pPr>
            <a:r>
              <a:rPr lang="en-GB" sz="6200">
                <a:latin typeface="Founders Grotesk X-Cond SmBd"/>
              </a:rPr>
              <a:t>BA Conferences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3" y="1326822"/>
            <a:ext cx="7598959" cy="4204356"/>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Major events of lasting academic significance</a:t>
            </a:r>
          </a:p>
          <a:p>
            <a:pPr marL="285750" indent="-285750">
              <a:lnSpc>
                <a:spcPct val="150000"/>
              </a:lnSpc>
              <a:buFont typeface="Arial" panose="020B0604020202020204" pitchFamily="34" charset="0"/>
              <a:buChar char="•"/>
            </a:pPr>
            <a:r>
              <a:rPr lang="en-GB">
                <a:latin typeface="Tiempos Text Regular"/>
              </a:rPr>
              <a:t>Any UK-based scholar may be PI</a:t>
            </a:r>
          </a:p>
          <a:p>
            <a:pPr marL="285750" indent="-285750">
              <a:lnSpc>
                <a:spcPct val="150000"/>
              </a:lnSpc>
              <a:buFont typeface="Arial" panose="020B0604020202020204" pitchFamily="34" charset="0"/>
              <a:buChar char="•"/>
            </a:pPr>
            <a:r>
              <a:rPr lang="en-GB">
                <a:latin typeface="Tiempos Text Regular"/>
              </a:rPr>
              <a:t>Supports up to 12 events at the BA, online and at other venues</a:t>
            </a:r>
          </a:p>
          <a:p>
            <a:pPr marL="285750" indent="-285750">
              <a:lnSpc>
                <a:spcPct val="150000"/>
              </a:lnSpc>
              <a:buFont typeface="Arial" panose="020B0604020202020204" pitchFamily="34" charset="0"/>
              <a:buChar char="•"/>
            </a:pPr>
            <a:r>
              <a:rPr lang="en-GB">
                <a:latin typeface="Tiempos Text Regular"/>
              </a:rPr>
              <a:t>Interdisciplinary, across the humanities and social sciences</a:t>
            </a:r>
          </a:p>
          <a:p>
            <a:pPr marL="285750" indent="-285750">
              <a:lnSpc>
                <a:spcPct val="150000"/>
              </a:lnSpc>
              <a:buFont typeface="Arial" panose="020B0604020202020204" pitchFamily="34" charset="0"/>
              <a:buChar char="•"/>
            </a:pPr>
            <a:r>
              <a:rPr lang="en-GB">
                <a:latin typeface="Tiempos Text Regular"/>
              </a:rPr>
              <a:t>Suitable for collaboration with other non-academic specialist experts</a:t>
            </a:r>
          </a:p>
          <a:p>
            <a:pPr marL="285750" indent="-285750">
              <a:lnSpc>
                <a:spcPct val="150000"/>
              </a:lnSpc>
              <a:buFont typeface="Arial" panose="020B0604020202020204" pitchFamily="34" charset="0"/>
              <a:buChar char="•"/>
            </a:pPr>
            <a:r>
              <a:rPr lang="en-GB">
                <a:latin typeface="Tiempos Text Regular"/>
                <a:ea typeface="+mn-lt"/>
                <a:cs typeface="+mn-lt"/>
              </a:rPr>
              <a:t>New strand of 5 British Academy/</a:t>
            </a:r>
            <a:r>
              <a:rPr lang="en-GB" err="1">
                <a:latin typeface="Tiempos Text Regular"/>
                <a:ea typeface="+mn-lt"/>
                <a:cs typeface="+mn-lt"/>
              </a:rPr>
              <a:t>Wellcome</a:t>
            </a:r>
            <a:r>
              <a:rPr lang="en-GB">
                <a:latin typeface="Tiempos Text Regular"/>
                <a:ea typeface="+mn-lt"/>
                <a:cs typeface="+mn-lt"/>
              </a:rPr>
              <a:t> Trust Conferences designed to foster discussion &amp; debate on health and wellbeing related themes – introduced from 2022.</a:t>
            </a:r>
            <a:endParaRPr lang="en-GB">
              <a:latin typeface="Tiempos Text Regular"/>
            </a:endParaRPr>
          </a:p>
          <a:p>
            <a:pPr marL="285750" indent="-285750">
              <a:lnSpc>
                <a:spcPct val="150000"/>
              </a:lnSpc>
              <a:buFont typeface="Arial" panose="020B0604020202020204" pitchFamily="34" charset="0"/>
              <a:buChar char="•"/>
            </a:pPr>
            <a:r>
              <a:rPr lang="en-GB">
                <a:latin typeface="Tiempos Text Regular"/>
              </a:rPr>
              <a:t>Annual call  - call closed 25 January 2023, for conferences in financial year 2024-25, i.e. from 1 April 2024</a:t>
            </a:r>
          </a:p>
        </p:txBody>
      </p:sp>
      <p:pic>
        <p:nvPicPr>
          <p:cNvPr id="5" name="Picture 11" descr="Loizides Iraqi refugees.jpg">
            <a:extLst>
              <a:ext uri="{FF2B5EF4-FFF2-40B4-BE49-F238E27FC236}">
                <a16:creationId xmlns:a16="http://schemas.microsoft.com/office/drawing/2014/main" id="{1F318400-752C-48AC-93B1-FD4D0B13F38F}"/>
              </a:ext>
            </a:extLst>
          </p:cNvPr>
          <p:cNvPicPr>
            <a:picLocks noChangeAspect="1"/>
          </p:cNvPicPr>
          <p:nvPr/>
        </p:nvPicPr>
        <p:blipFill>
          <a:blip r:embed="rId3">
            <a:extLst>
              <a:ext uri="{28A0092B-C50C-407E-A947-70E740481C1C}">
                <a14:useLocalDpi xmlns:a14="http://schemas.microsoft.com/office/drawing/2010/main" val="0"/>
              </a:ext>
            </a:extLst>
          </a:blip>
          <a:srcRect r="17780"/>
          <a:stretch>
            <a:fillRect/>
          </a:stretch>
        </p:blipFill>
        <p:spPr bwMode="auto">
          <a:xfrm>
            <a:off x="10459089" y="529193"/>
            <a:ext cx="1708063" cy="286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14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Our Academy</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480453"/>
            <a:ext cx="5933149" cy="3293209"/>
          </a:xfrm>
          <a:prstGeom prst="rect">
            <a:avLst/>
          </a:prstGeom>
          <a:noFill/>
        </p:spPr>
        <p:txBody>
          <a:bodyPr wrap="square" lIns="91440" tIns="45720" rIns="91440" bIns="45720" rtlCol="0" anchor="t">
            <a:spAutoFit/>
          </a:bodyPr>
          <a:lstStyle/>
          <a:p>
            <a:r>
              <a:rPr lang="en-GB" sz="1600">
                <a:latin typeface="Tiempos Text Regular"/>
              </a:rPr>
              <a:t>Received our Royal Charter from King Edward VII in 1902 and moved to 10-11 Carlton House Terrace in 1998</a:t>
            </a:r>
          </a:p>
          <a:p>
            <a:endParaRPr lang="en-GB" sz="1600">
              <a:latin typeface="Tiempos Text Regular"/>
            </a:endParaRPr>
          </a:p>
          <a:p>
            <a:r>
              <a:rPr lang="en-GB" sz="1600">
                <a:latin typeface="Tiempos Text Regular"/>
              </a:rPr>
              <a:t>Purpose “To deepen understanding of people, societies and cultures, enabling everyone to learn, progress and prosper ”</a:t>
            </a:r>
          </a:p>
          <a:p>
            <a:endParaRPr lang="en-GB" sz="1600">
              <a:latin typeface="Tiempos Text Regular"/>
            </a:endParaRPr>
          </a:p>
          <a:p>
            <a:r>
              <a:rPr lang="en-GB" sz="1600">
                <a:latin typeface="Tiempos Text Regular"/>
              </a:rPr>
              <a:t>The Academy inspires, supports and promotes outstanding achievement &amp; global advances in H&amp;SS</a:t>
            </a:r>
          </a:p>
          <a:p>
            <a:endParaRPr lang="en-GB" sz="1600">
              <a:latin typeface="Tiempos Text Regular"/>
            </a:endParaRPr>
          </a:p>
          <a:p>
            <a:r>
              <a:rPr lang="en-GB" sz="1600">
                <a:latin typeface="Tiempos Text Regular"/>
              </a:rPr>
              <a:t>New Strategic Plan will be published during 2023 &amp; strategic priority will continue to be:</a:t>
            </a:r>
          </a:p>
          <a:p>
            <a:pPr marL="285750" indent="-285750">
              <a:buFont typeface="Arial" panose="020B0604020202020204" pitchFamily="34" charset="0"/>
              <a:buChar char="•"/>
            </a:pPr>
            <a:r>
              <a:rPr lang="en-GB" sz="1600">
                <a:latin typeface="Tiempos Text Regular"/>
              </a:rPr>
              <a:t>To invest in the very best researchers and research</a:t>
            </a:r>
          </a:p>
          <a:p>
            <a:endParaRPr lang="en-GB" sz="1600">
              <a:latin typeface="Tiempos Text Regular"/>
            </a:endParaRPr>
          </a:p>
        </p:txBody>
      </p:sp>
      <p:pic>
        <p:nvPicPr>
          <p:cNvPr id="4" name="Picture 3" descr="A room filled with furniture and vase on a table&#10;&#10;Description automatically generated">
            <a:extLst>
              <a:ext uri="{FF2B5EF4-FFF2-40B4-BE49-F238E27FC236}">
                <a16:creationId xmlns:a16="http://schemas.microsoft.com/office/drawing/2014/main" id="{36834C19-6EAF-4A4A-AA78-F3E7B4535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783" y="3475410"/>
            <a:ext cx="2840183" cy="1494833"/>
          </a:xfrm>
          <a:prstGeom prst="rect">
            <a:avLst/>
          </a:prstGeom>
        </p:spPr>
      </p:pic>
      <p:pic>
        <p:nvPicPr>
          <p:cNvPr id="11" name="Picture 10" descr="An old photo of a living room&#10;&#10;Description automatically generated">
            <a:extLst>
              <a:ext uri="{FF2B5EF4-FFF2-40B4-BE49-F238E27FC236}">
                <a16:creationId xmlns:a16="http://schemas.microsoft.com/office/drawing/2014/main" id="{C8F2D18D-2BE6-40D1-9376-8B5D9674F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781" y="5128492"/>
            <a:ext cx="2840183" cy="1494833"/>
          </a:xfrm>
          <a:prstGeom prst="rect">
            <a:avLst/>
          </a:prstGeom>
        </p:spPr>
      </p:pic>
      <p:pic>
        <p:nvPicPr>
          <p:cNvPr id="13" name="Picture 12" descr="A living room filled with furniture and a large window&#10;&#10;Description automatically generated">
            <a:extLst>
              <a:ext uri="{FF2B5EF4-FFF2-40B4-BE49-F238E27FC236}">
                <a16:creationId xmlns:a16="http://schemas.microsoft.com/office/drawing/2014/main" id="{26F36A61-BD66-4871-8190-8D8A10AA56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200" y="134391"/>
            <a:ext cx="2840181" cy="1494832"/>
          </a:xfrm>
          <a:prstGeom prst="rect">
            <a:avLst/>
          </a:prstGeom>
        </p:spPr>
      </p:pic>
      <p:pic>
        <p:nvPicPr>
          <p:cNvPr id="15" name="Picture 14" descr="A room filled with furniture and a table in a library&#10;&#10;Description automatically generated">
            <a:extLst>
              <a:ext uri="{FF2B5EF4-FFF2-40B4-BE49-F238E27FC236}">
                <a16:creationId xmlns:a16="http://schemas.microsoft.com/office/drawing/2014/main" id="{B0421588-69B7-47F8-8461-A8A24E925C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9334" y="1822328"/>
            <a:ext cx="2840181" cy="1494833"/>
          </a:xfrm>
          <a:prstGeom prst="rect">
            <a:avLst/>
          </a:prstGeom>
        </p:spPr>
      </p:pic>
    </p:spTree>
    <p:extLst>
      <p:ext uri="{BB962C8B-B14F-4D97-AF65-F5344CB8AC3E}">
        <p14:creationId xmlns:p14="http://schemas.microsoft.com/office/powerpoint/2010/main" val="3471514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411131" y="234373"/>
            <a:ext cx="7819547" cy="1249509"/>
          </a:xfrm>
          <a:prstGeom prst="rect">
            <a:avLst/>
          </a:prstGeom>
          <a:noFill/>
        </p:spPr>
        <p:txBody>
          <a:bodyPr wrap="square" rtlCol="0">
            <a:spAutoFit/>
          </a:bodyPr>
          <a:lstStyle/>
          <a:p>
            <a:pPr>
              <a:lnSpc>
                <a:spcPct val="67000"/>
              </a:lnSpc>
            </a:pPr>
            <a:r>
              <a:rPr lang="en-GB" sz="5400" dirty="0">
                <a:latin typeface="Founders Grotesk X-Cond SmBd" panose="020B0703030202060203" pitchFamily="34" charset="0"/>
              </a:rPr>
              <a:t>Proceedings of the British Academy</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411131" y="1742644"/>
            <a:ext cx="9402147" cy="4425955"/>
          </a:xfrm>
          <a:prstGeom prst="rect">
            <a:avLst/>
          </a:prstGeom>
          <a:noFill/>
        </p:spPr>
        <p:txBody>
          <a:bodyPr wrap="square" lIns="91440" tIns="45720" rIns="91440" bIns="45720" rtlCol="0" anchor="t">
            <a:spAutoFit/>
          </a:bodyPr>
          <a:lstStyle/>
          <a:p>
            <a:pPr marL="285750" indent="-285750">
              <a:lnSpc>
                <a:spcPct val="110000"/>
              </a:lnSpc>
              <a:buFont typeface="Arial" panose="020B0604020202020204" pitchFamily="34" charset="0"/>
              <a:buChar char="•"/>
            </a:pPr>
            <a:r>
              <a:rPr lang="en-GB">
                <a:latin typeface="Tiempos Text Regular"/>
              </a:rPr>
              <a:t>Open to any UK-based researcher, not necessarily award-holder or FBA</a:t>
            </a:r>
          </a:p>
          <a:p>
            <a:pPr>
              <a:lnSpc>
                <a:spcPct val="110000"/>
              </a:lnSpc>
            </a:pPr>
            <a:endParaRPr lang="en-GB">
              <a:latin typeface="Tiempos Text Regular"/>
            </a:endParaRPr>
          </a:p>
          <a:p>
            <a:pPr marL="285750" indent="-285750">
              <a:lnSpc>
                <a:spcPct val="110000"/>
              </a:lnSpc>
              <a:buFont typeface="Arial" panose="020B0604020202020204" pitchFamily="34" charset="0"/>
              <a:buChar char="•"/>
            </a:pPr>
            <a:r>
              <a:rPr lang="en-GB">
                <a:latin typeface="Tiempos Text Regular"/>
              </a:rPr>
              <a:t>Multi-author themed volumes of essays</a:t>
            </a:r>
          </a:p>
          <a:p>
            <a:pPr marL="285750" indent="-285750">
              <a:lnSpc>
                <a:spcPct val="110000"/>
              </a:lnSpc>
              <a:buFont typeface="Arial" panose="020B0604020202020204" pitchFamily="34" charset="0"/>
              <a:buChar char="•"/>
            </a:pPr>
            <a:endParaRPr lang="en-GB">
              <a:latin typeface="Tiempos Text Regular"/>
            </a:endParaRPr>
          </a:p>
          <a:p>
            <a:pPr marL="285750" indent="-285750">
              <a:lnSpc>
                <a:spcPct val="110000"/>
              </a:lnSpc>
              <a:buFont typeface="Arial" panose="020B0604020202020204" pitchFamily="34" charset="0"/>
              <a:buChar char="•"/>
            </a:pPr>
            <a:r>
              <a:rPr lang="en-GB">
                <a:latin typeface="Tiempos Text Regular"/>
              </a:rPr>
              <a:t>Landmark publications seeking to drive forward research in a subject</a:t>
            </a:r>
          </a:p>
          <a:p>
            <a:pPr marL="285750" indent="-285750">
              <a:lnSpc>
                <a:spcPct val="110000"/>
              </a:lnSpc>
              <a:buFont typeface="Arial" panose="020B0604020202020204" pitchFamily="34" charset="0"/>
              <a:buChar char="•"/>
            </a:pPr>
            <a:endParaRPr lang="en-GB">
              <a:latin typeface="Tiempos Text Regular"/>
            </a:endParaRPr>
          </a:p>
          <a:p>
            <a:pPr marL="285750" indent="-285750">
              <a:lnSpc>
                <a:spcPct val="110000"/>
              </a:lnSpc>
              <a:buFont typeface="Arial" panose="020B0604020202020204" pitchFamily="34" charset="0"/>
              <a:buChar char="•"/>
            </a:pPr>
            <a:r>
              <a:rPr lang="en-GB">
                <a:latin typeface="Tiempos Text Regular"/>
              </a:rPr>
              <a:t>Any subject or combination of subjects across the humanities and social sciences</a:t>
            </a:r>
          </a:p>
          <a:p>
            <a:pPr marL="285750" indent="-285750">
              <a:lnSpc>
                <a:spcPct val="110000"/>
              </a:lnSpc>
              <a:buFont typeface="Arial" panose="020B0604020202020204" pitchFamily="34" charset="0"/>
              <a:buChar char="•"/>
            </a:pPr>
            <a:endParaRPr lang="en-GB">
              <a:latin typeface="Tiempos Text Regular"/>
            </a:endParaRPr>
          </a:p>
          <a:p>
            <a:pPr marL="285750" indent="-285750">
              <a:lnSpc>
                <a:spcPct val="110000"/>
              </a:lnSpc>
              <a:buFont typeface="Arial" panose="020B0604020202020204" pitchFamily="34" charset="0"/>
              <a:buChar char="•"/>
            </a:pPr>
            <a:r>
              <a:rPr lang="en-GB">
                <a:latin typeface="Tiempos Text Regular"/>
              </a:rPr>
              <a:t>Not necessarily arising from conferences</a:t>
            </a:r>
          </a:p>
          <a:p>
            <a:pPr marL="285750" indent="-285750">
              <a:lnSpc>
                <a:spcPct val="110000"/>
              </a:lnSpc>
              <a:buFont typeface="Arial" panose="020B0604020202020204" pitchFamily="34" charset="0"/>
              <a:buChar char="•"/>
            </a:pPr>
            <a:endParaRPr lang="en-GB">
              <a:latin typeface="Tiempos Text Regular"/>
            </a:endParaRPr>
          </a:p>
          <a:p>
            <a:pPr marL="285750" indent="-285750">
              <a:lnSpc>
                <a:spcPct val="110000"/>
              </a:lnSpc>
              <a:buFont typeface="Arial"/>
              <a:buChar char="•"/>
            </a:pPr>
            <a:r>
              <a:rPr lang="en-GB">
                <a:latin typeface="Tiempos Text Regular"/>
              </a:rPr>
              <a:t>Proposing Editor has freedom to shape volume</a:t>
            </a:r>
          </a:p>
          <a:p>
            <a:pPr marL="285750" indent="-285750">
              <a:lnSpc>
                <a:spcPct val="110000"/>
              </a:lnSpc>
              <a:buFont typeface="Arial"/>
              <a:buChar char="•"/>
            </a:pPr>
            <a:endParaRPr lang="en-GB">
              <a:latin typeface="Tiempos Text Regular"/>
            </a:endParaRPr>
          </a:p>
          <a:p>
            <a:pPr marL="285750" indent="-285750">
              <a:lnSpc>
                <a:spcPct val="110000"/>
              </a:lnSpc>
              <a:buFont typeface="Arial"/>
              <a:buChar char="•"/>
            </a:pPr>
            <a:r>
              <a:rPr lang="en-GB">
                <a:latin typeface="Tiempos Text Regular"/>
              </a:rPr>
              <a:t>Calls for proposals run throughout the</a:t>
            </a:r>
            <a:r>
              <a:rPr lang="en-GB">
                <a:latin typeface="Tiempos Text Regular"/>
                <a:cs typeface="Calibri"/>
              </a:rPr>
              <a:t> year with next deadline being </a:t>
            </a:r>
            <a:r>
              <a:rPr lang="en-GB">
                <a:latin typeface="Tiempos Text Regular"/>
                <a:ea typeface="+mn-lt"/>
                <a:cs typeface="+mn-lt"/>
              </a:rPr>
              <a:t>22 February 2023</a:t>
            </a:r>
            <a:endParaRPr lang="en-GB">
              <a:latin typeface="Tiempos Text Regular"/>
              <a:cs typeface="Calibri"/>
            </a:endParaRPr>
          </a:p>
          <a:p>
            <a:pPr marL="285750" indent="-285750">
              <a:lnSpc>
                <a:spcPct val="150000"/>
              </a:lnSpc>
              <a:buFont typeface="Arial" panose="020B0604020202020204" pitchFamily="34" charset="0"/>
              <a:buChar char="•"/>
            </a:pPr>
            <a:endParaRPr lang="en-GB">
              <a:solidFill>
                <a:srgbClr val="FF0000"/>
              </a:solidFill>
              <a:latin typeface="Tiempos Text Regular"/>
            </a:endParaRPr>
          </a:p>
        </p:txBody>
      </p:sp>
      <p:pic>
        <p:nvPicPr>
          <p:cNvPr id="6" name="Picture 2">
            <a:extLst>
              <a:ext uri="{FF2B5EF4-FFF2-40B4-BE49-F238E27FC236}">
                <a16:creationId xmlns:a16="http://schemas.microsoft.com/office/drawing/2014/main" id="{B601E78F-7477-4913-B87A-9E06D87D7D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03565" y="157763"/>
            <a:ext cx="1734065" cy="261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617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411131" y="234373"/>
            <a:ext cx="7819547" cy="692754"/>
          </a:xfrm>
          <a:prstGeom prst="rect">
            <a:avLst/>
          </a:prstGeom>
          <a:noFill/>
        </p:spPr>
        <p:txBody>
          <a:bodyPr wrap="square" rtlCol="0">
            <a:spAutoFit/>
          </a:bodyPr>
          <a:lstStyle/>
          <a:p>
            <a:pPr>
              <a:lnSpc>
                <a:spcPct val="67000"/>
              </a:lnSpc>
            </a:pPr>
            <a:r>
              <a:rPr lang="en-GB" sz="5400" dirty="0">
                <a:latin typeface="Founders Grotesk X-Cond SmBd" panose="020B0703030202060203" pitchFamily="34" charset="0"/>
              </a:rPr>
              <a:t>Public Policy Work</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411131" y="927127"/>
            <a:ext cx="9402147" cy="5173852"/>
          </a:xfrm>
          <a:prstGeom prst="rect">
            <a:avLst/>
          </a:prstGeom>
          <a:noFill/>
        </p:spPr>
        <p:txBody>
          <a:bodyPr wrap="square" lIns="91440" tIns="45720" rIns="91440" bIns="45720" rtlCol="0" anchor="t">
            <a:spAutoFit/>
          </a:bodyPr>
          <a:lstStyle/>
          <a:p>
            <a:pPr algn="l"/>
            <a:r>
              <a:rPr lang="en-GB" sz="1800" b="0" i="0" dirty="0">
                <a:solidFill>
                  <a:srgbClr val="242424"/>
                </a:solidFill>
                <a:effectLst/>
                <a:latin typeface="Calibri" panose="020F0502020204030204" pitchFamily="34" charset="0"/>
              </a:rPr>
              <a:t>The Academy’s Public Policy Team are focusing their work on four themes:</a:t>
            </a:r>
          </a:p>
          <a:p>
            <a:pPr algn="l"/>
            <a:r>
              <a:rPr lang="en-GB" sz="1800" b="0" i="0" dirty="0">
                <a:solidFill>
                  <a:srgbClr val="242424"/>
                </a:solidFill>
                <a:effectLst/>
                <a:latin typeface="Calibri" panose="020F0502020204030204" pitchFamily="34" charset="0"/>
              </a:rPr>
              <a:t> </a:t>
            </a:r>
          </a:p>
          <a:p>
            <a:pPr algn="l"/>
            <a:r>
              <a:rPr lang="en-GB" sz="1800" b="1" i="0" dirty="0">
                <a:solidFill>
                  <a:srgbClr val="242424"/>
                </a:solidFill>
                <a:effectLst/>
                <a:latin typeface="Calibri" panose="020F0502020204030204" pitchFamily="34" charset="0"/>
              </a:rPr>
              <a:t>Governance, Trust and Voice </a:t>
            </a:r>
            <a:r>
              <a:rPr lang="en-GB" sz="1800" b="0" i="0" dirty="0">
                <a:solidFill>
                  <a:srgbClr val="242424"/>
                </a:solidFill>
                <a:effectLst/>
                <a:latin typeface="Calibri" panose="020F0502020204030204" pitchFamily="34" charset="0"/>
              </a:rPr>
              <a:t>- Exploring how the UK can develop effective multi-level governance structures for policy and decision-making.</a:t>
            </a:r>
          </a:p>
          <a:p>
            <a:pPr algn="l"/>
            <a:r>
              <a:rPr lang="en-GB" sz="1800" b="1" i="0" dirty="0">
                <a:solidFill>
                  <a:srgbClr val="242424"/>
                </a:solidFill>
                <a:effectLst/>
                <a:latin typeface="Calibri" panose="020F0502020204030204" pitchFamily="34" charset="0"/>
              </a:rPr>
              <a:t>Social and Cultural Infrastructures </a:t>
            </a:r>
            <a:r>
              <a:rPr lang="en-GB" sz="1800" b="0" i="0" dirty="0">
                <a:solidFill>
                  <a:srgbClr val="242424"/>
                </a:solidFill>
                <a:effectLst/>
                <a:latin typeface="Calibri" panose="020F0502020204030204" pitchFamily="34" charset="0"/>
              </a:rPr>
              <a:t>– Understanding the services, structures and relationship that support quality of life within and between communities.</a:t>
            </a:r>
          </a:p>
          <a:p>
            <a:pPr algn="l"/>
            <a:r>
              <a:rPr lang="en-GB" sz="1800" b="1" i="0" dirty="0">
                <a:solidFill>
                  <a:srgbClr val="242424"/>
                </a:solidFill>
                <a:effectLst/>
                <a:latin typeface="Calibri" panose="020F0502020204030204" pitchFamily="34" charset="0"/>
              </a:rPr>
              <a:t>Sustainable Futures </a:t>
            </a:r>
            <a:r>
              <a:rPr lang="en-GB" sz="1800" b="0" i="0" dirty="0">
                <a:solidFill>
                  <a:srgbClr val="242424"/>
                </a:solidFill>
                <a:effectLst/>
                <a:latin typeface="Calibri" panose="020F0502020204030204" pitchFamily="34" charset="0"/>
              </a:rPr>
              <a:t>- Championing the role of SHAPE research in the policy responses to sustainable development.</a:t>
            </a:r>
          </a:p>
          <a:p>
            <a:pPr algn="l"/>
            <a:r>
              <a:rPr lang="en-GB" sz="1800" b="1" i="0" dirty="0">
                <a:solidFill>
                  <a:srgbClr val="242424"/>
                </a:solidFill>
                <a:effectLst/>
                <a:latin typeface="Calibri" panose="020F0502020204030204" pitchFamily="34" charset="0"/>
              </a:rPr>
              <a:t>Digital society </a:t>
            </a:r>
            <a:r>
              <a:rPr lang="en-GB" sz="1800" b="0" i="0" dirty="0">
                <a:solidFill>
                  <a:srgbClr val="242424"/>
                </a:solidFill>
                <a:effectLst/>
                <a:latin typeface="Calibri" panose="020F0502020204030204" pitchFamily="34" charset="0"/>
              </a:rPr>
              <a:t>- Exploring the ways in which digital technologies, tools and practices shape and are shaped by our society.</a:t>
            </a:r>
          </a:p>
          <a:p>
            <a:pPr algn="l"/>
            <a:r>
              <a:rPr lang="en-GB" sz="1800" b="0" i="0" dirty="0">
                <a:solidFill>
                  <a:srgbClr val="242424"/>
                </a:solidFill>
                <a:effectLst/>
                <a:latin typeface="Calibri" panose="020F0502020204030204" pitchFamily="34" charset="0"/>
              </a:rPr>
              <a:t> </a:t>
            </a:r>
          </a:p>
          <a:p>
            <a:pPr algn="l"/>
            <a:r>
              <a:rPr lang="en-GB" sz="1800" b="0" i="0" dirty="0">
                <a:solidFill>
                  <a:srgbClr val="242424"/>
                </a:solidFill>
                <a:effectLst/>
                <a:latin typeface="Calibri" panose="020F0502020204030204" pitchFamily="34" charset="0"/>
              </a:rPr>
              <a:t>Within these themes, new funding opportunities are likely to become available in 2023/24.</a:t>
            </a:r>
          </a:p>
          <a:p>
            <a:pPr algn="l"/>
            <a:r>
              <a:rPr lang="en-GB" sz="1800" b="0" i="0" dirty="0">
                <a:solidFill>
                  <a:srgbClr val="242424"/>
                </a:solidFill>
                <a:effectLst/>
                <a:latin typeface="Calibri" panose="020F0502020204030204" pitchFamily="34" charset="0"/>
              </a:rPr>
              <a:t>Opportunities may include:</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Calls for policy insight case studies</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Calls for short discussion papers</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Calls to contribute to our policy histories series</a:t>
            </a:r>
          </a:p>
          <a:p>
            <a:pPr algn="l">
              <a:buFont typeface="Arial" panose="020B0604020202020204" pitchFamily="34" charset="0"/>
              <a:buChar char="•"/>
            </a:pPr>
            <a:r>
              <a:rPr lang="en-GB" sz="1800" b="0" i="0" dirty="0">
                <a:solidFill>
                  <a:srgbClr val="242424"/>
                </a:solidFill>
                <a:effectLst/>
                <a:latin typeface="Calibri" panose="020F0502020204030204" pitchFamily="34" charset="0"/>
              </a:rPr>
              <a:t>Commissioning larger policy research projects to answer specific policy questions</a:t>
            </a:r>
          </a:p>
          <a:p>
            <a:pPr marL="285750" indent="-285750">
              <a:lnSpc>
                <a:spcPct val="150000"/>
              </a:lnSpc>
              <a:buFont typeface="Arial" panose="020B0604020202020204" pitchFamily="34" charset="0"/>
              <a:buChar char="•"/>
            </a:pPr>
            <a:endParaRPr lang="en-GB" dirty="0">
              <a:solidFill>
                <a:srgbClr val="FF0000"/>
              </a:solidFill>
              <a:latin typeface="Tiempos Text Regular"/>
            </a:endParaRPr>
          </a:p>
        </p:txBody>
      </p:sp>
    </p:spTree>
    <p:extLst>
      <p:ext uri="{BB962C8B-B14F-4D97-AF65-F5344CB8AC3E}">
        <p14:creationId xmlns:p14="http://schemas.microsoft.com/office/powerpoint/2010/main" val="1162021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4" y="419100"/>
            <a:ext cx="7062914" cy="781689"/>
          </a:xfrm>
          <a:prstGeom prst="rect">
            <a:avLst/>
          </a:prstGeom>
          <a:noFill/>
        </p:spPr>
        <p:txBody>
          <a:bodyPr wrap="square" lIns="91440" tIns="45720" rIns="91440" bIns="45720" rtlCol="0" anchor="t">
            <a:spAutoFit/>
          </a:bodyPr>
          <a:lstStyle/>
          <a:p>
            <a:pPr>
              <a:lnSpc>
                <a:spcPct val="67000"/>
              </a:lnSpc>
            </a:pPr>
            <a:endParaRPr lang="en-GB" sz="6200">
              <a:solidFill>
                <a:srgbClr val="FF0000"/>
              </a:solidFill>
              <a:latin typeface="Founders Grotesk X-Cond SmBd"/>
            </a:endParaRP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3" y="1534578"/>
            <a:ext cx="8641225" cy="4268814"/>
          </a:xfrm>
          <a:prstGeom prst="rect">
            <a:avLst/>
          </a:prstGeom>
          <a:noFill/>
        </p:spPr>
        <p:txBody>
          <a:bodyPr wrap="square" lIns="91440" tIns="45720" rIns="91440" bIns="45720" rtlCol="0" anchor="t">
            <a:spAutoFit/>
          </a:bodyPr>
          <a:lstStyle/>
          <a:p>
            <a:pPr>
              <a:lnSpc>
                <a:spcPct val="150000"/>
              </a:lnSpc>
            </a:pPr>
            <a:r>
              <a:rPr lang="en-GB" dirty="0">
                <a:latin typeface="Tiempos Text Regular"/>
              </a:rPr>
              <a:t>The British Academy funds a range of international programmes which support excellence in the UK and overseas, promote international collaboration and harness the expertise of the social sciences and humanities to tackle global challenges.</a:t>
            </a:r>
          </a:p>
          <a:p>
            <a:pPr>
              <a:lnSpc>
                <a:spcPct val="150000"/>
              </a:lnSpc>
            </a:pPr>
            <a:endParaRPr lang="en-GB" dirty="0">
              <a:latin typeface="Tiempos Text Regular"/>
            </a:endParaRPr>
          </a:p>
          <a:p>
            <a:pPr>
              <a:lnSpc>
                <a:spcPct val="150000"/>
              </a:lnSpc>
            </a:pPr>
            <a:r>
              <a:rPr lang="en-GB" dirty="0">
                <a:latin typeface="Tiempos Text Regular"/>
              </a:rPr>
              <a:t>Since 2016 our programmes have supported over 496 awards with more than 185 awards ongoing on challenges related to cities and urbanisation, conflict and violence, and education and youth, as well as a programme of mentoring support for early career researchers to develop their professional networks and build their skills related to academic publishing and grant writing. </a:t>
            </a:r>
            <a:endParaRPr lang="en-GB" dirty="0">
              <a:latin typeface="Tiempos Text Regular" panose="02020503060303060403" pitchFamily="18" charset="0"/>
            </a:endParaRPr>
          </a:p>
        </p:txBody>
      </p:sp>
      <p:sp>
        <p:nvSpPr>
          <p:cNvPr id="2" name="TextBox 1">
            <a:extLst>
              <a:ext uri="{FF2B5EF4-FFF2-40B4-BE49-F238E27FC236}">
                <a16:creationId xmlns:a16="http://schemas.microsoft.com/office/drawing/2014/main" id="{3FF82939-FF3A-4060-8E89-A9042F96F048}"/>
              </a:ext>
            </a:extLst>
          </p:cNvPr>
          <p:cNvSpPr txBox="1"/>
          <p:nvPr/>
        </p:nvSpPr>
        <p:spPr>
          <a:xfrm>
            <a:off x="2380343" y="472263"/>
            <a:ext cx="8828634" cy="781689"/>
          </a:xfrm>
          <a:prstGeom prst="rect">
            <a:avLst/>
          </a:prstGeom>
          <a:noFill/>
        </p:spPr>
        <p:txBody>
          <a:bodyPr wrap="square" lIns="91440" tIns="45720" rIns="91440" bIns="45720" rtlCol="0" anchor="t">
            <a:spAutoFit/>
          </a:bodyPr>
          <a:lstStyle/>
          <a:p>
            <a:pPr>
              <a:lnSpc>
                <a:spcPct val="67000"/>
              </a:lnSpc>
            </a:pPr>
            <a:r>
              <a:rPr lang="en-GB" sz="6200" dirty="0">
                <a:latin typeface="Founders Grotesk X-Cond SmBd"/>
              </a:rPr>
              <a:t>International Challenges</a:t>
            </a:r>
            <a:endParaRPr lang="en-US" sz="6200" dirty="0">
              <a:latin typeface="Founders Grotesk X-Cond SmBd"/>
            </a:endParaRPr>
          </a:p>
        </p:txBody>
      </p:sp>
    </p:spTree>
    <p:extLst>
      <p:ext uri="{BB962C8B-B14F-4D97-AF65-F5344CB8AC3E}">
        <p14:creationId xmlns:p14="http://schemas.microsoft.com/office/powerpoint/2010/main" val="252081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E7CAF6-26A4-0263-36C4-3E3DF053AAA1}"/>
              </a:ext>
            </a:extLst>
          </p:cNvPr>
          <p:cNvSpPr txBox="1"/>
          <p:nvPr/>
        </p:nvSpPr>
        <p:spPr>
          <a:xfrm>
            <a:off x="2502370" y="2003777"/>
            <a:ext cx="952029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This scheme builds the long running Newton International Fellowships</a:t>
            </a:r>
            <a:endParaRPr lang="en-US" dirty="0">
              <a:latin typeface="Tiempos Text Regular" panose="02020503060303060403"/>
            </a:endParaRPr>
          </a:p>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Enhanced three-year individual career development Fellowship funded by BEIS</a:t>
            </a:r>
            <a:endParaRPr lang="en-GB" dirty="0">
              <a:latin typeface="Tiempos Text Regular" panose="02020503060303060403"/>
            </a:endParaRPr>
          </a:p>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International researchers with no prior connection to UK academic community to come and research at UK host institution, with support by a mentor</a:t>
            </a:r>
            <a:endParaRPr lang="en-GB" dirty="0">
              <a:latin typeface="Tiempos Text Regular" panose="02020503060303060403"/>
            </a:endParaRPr>
          </a:p>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Support early career researchers to pursue high-quality and innovative lines of research</a:t>
            </a:r>
            <a:endParaRPr lang="en-GB" dirty="0">
              <a:latin typeface="Tiempos Text Regular" panose="02020503060303060403"/>
            </a:endParaRPr>
          </a:p>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Funding to a maximum of £400,000 over three years, at 80% </a:t>
            </a:r>
            <a:r>
              <a:rPr lang="en-GB" dirty="0" err="1">
                <a:latin typeface="Tiempos Text Regular" panose="02020503060303060403"/>
                <a:ea typeface="+mn-lt"/>
                <a:cs typeface="+mn-lt"/>
              </a:rPr>
              <a:t>fEC</a:t>
            </a:r>
            <a:endParaRPr lang="en-GB" dirty="0">
              <a:latin typeface="Tiempos Text Regular" panose="02020503060303060403"/>
            </a:endParaRPr>
          </a:p>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Alumni funding if leave UK at end to continue collaboration</a:t>
            </a:r>
          </a:p>
          <a:p>
            <a:pPr marL="285750" indent="-285750">
              <a:lnSpc>
                <a:spcPct val="150000"/>
              </a:lnSpc>
              <a:buFont typeface="Arial" panose="020B0604020202020204" pitchFamily="34" charset="0"/>
              <a:buChar char="•"/>
            </a:pPr>
            <a:r>
              <a:rPr lang="en-GB" dirty="0">
                <a:latin typeface="Tiempos Text Regular" panose="02020503060303060403"/>
                <a:ea typeface="+mn-lt"/>
                <a:cs typeface="+mn-lt"/>
              </a:rPr>
              <a:t>Currently open for applications, deadline is </a:t>
            </a:r>
            <a:r>
              <a:rPr lang="en-GB" b="1" dirty="0">
                <a:latin typeface="Tiempos Text Regular" panose="02020503060303060403"/>
                <a:ea typeface="+mn-lt"/>
                <a:cs typeface="+mn-lt"/>
              </a:rPr>
              <a:t>28 March 2023</a:t>
            </a:r>
            <a:endParaRPr lang="en-GB" b="1" dirty="0">
              <a:latin typeface="Tiempos Text Regular" panose="02020503060303060403"/>
            </a:endParaRPr>
          </a:p>
          <a:p>
            <a:pPr algn="l"/>
            <a:endParaRPr lang="en-GB" dirty="0">
              <a:cs typeface="Calibri"/>
            </a:endParaRPr>
          </a:p>
        </p:txBody>
      </p:sp>
      <p:sp>
        <p:nvSpPr>
          <p:cNvPr id="2" name="TextBox 1">
            <a:extLst>
              <a:ext uri="{FF2B5EF4-FFF2-40B4-BE49-F238E27FC236}">
                <a16:creationId xmlns:a16="http://schemas.microsoft.com/office/drawing/2014/main" id="{45238DEC-C14D-4A0D-BB32-978C77E5B376}"/>
              </a:ext>
            </a:extLst>
          </p:cNvPr>
          <p:cNvSpPr txBox="1"/>
          <p:nvPr/>
        </p:nvSpPr>
        <p:spPr>
          <a:xfrm>
            <a:off x="2537927" y="307910"/>
            <a:ext cx="9330612" cy="1846659"/>
          </a:xfrm>
          <a:prstGeom prst="rect">
            <a:avLst/>
          </a:prstGeom>
          <a:noFill/>
        </p:spPr>
        <p:txBody>
          <a:bodyPr wrap="square" rtlCol="0">
            <a:spAutoFit/>
          </a:bodyPr>
          <a:lstStyle/>
          <a:p>
            <a:r>
              <a:rPr lang="en-GB" sz="4800" dirty="0">
                <a:latin typeface="Founders Grotesk X-Cond SmBd" panose="020B0703030202060203"/>
              </a:rPr>
              <a:t>British Academy International Fellowships</a:t>
            </a:r>
          </a:p>
          <a:p>
            <a:endParaRPr lang="en-GB" dirty="0"/>
          </a:p>
        </p:txBody>
      </p:sp>
    </p:spTree>
    <p:extLst>
      <p:ext uri="{BB962C8B-B14F-4D97-AF65-F5344CB8AC3E}">
        <p14:creationId xmlns:p14="http://schemas.microsoft.com/office/powerpoint/2010/main" val="63850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58CCD-DC5B-4EC9-8A6F-91C77854B7CA}"/>
              </a:ext>
            </a:extLst>
          </p:cNvPr>
          <p:cNvSpPr txBox="1"/>
          <p:nvPr/>
        </p:nvSpPr>
        <p:spPr>
          <a:xfrm>
            <a:off x="2472612" y="1576873"/>
            <a:ext cx="9405258" cy="4524315"/>
          </a:xfrm>
          <a:prstGeom prst="rect">
            <a:avLst/>
          </a:prstGeom>
          <a:noFill/>
        </p:spPr>
        <p:txBody>
          <a:bodyPr wrap="square" rtlCol="0">
            <a:spAutoFit/>
          </a:bodyPr>
          <a:lstStyle/>
          <a:p>
            <a:pPr marL="285750" indent="-285750">
              <a:lnSpc>
                <a:spcPct val="150000"/>
              </a:lnSpc>
              <a:buFont typeface="Arial,Sans-Serif"/>
              <a:buChar char="•"/>
            </a:pPr>
            <a:r>
              <a:rPr lang="en-GB" dirty="0">
                <a:latin typeface="Tiempos Text Regular"/>
              </a:rPr>
              <a:t>This programme aims to demonstrate and further enhance the UK’s commitment to international research partnerships and collaboration as well a strengthen the UK’s research capacity and capability in the humanities and social sciences</a:t>
            </a:r>
          </a:p>
          <a:p>
            <a:pPr marL="285750" indent="-285750">
              <a:lnSpc>
                <a:spcPct val="150000"/>
              </a:lnSpc>
              <a:buFont typeface="Arial,Sans-Serif"/>
              <a:buChar char="•"/>
            </a:pPr>
            <a:r>
              <a:rPr lang="en-GB" dirty="0">
                <a:latin typeface="Tiempos Text Regular"/>
              </a:rPr>
              <a:t>Possibility of a new call later this year</a:t>
            </a:r>
          </a:p>
          <a:p>
            <a:pPr marL="285750" indent="-285750">
              <a:lnSpc>
                <a:spcPct val="150000"/>
              </a:lnSpc>
              <a:buFont typeface="Arial,Sans-Serif"/>
              <a:buChar char="•"/>
            </a:pPr>
            <a:r>
              <a:rPr lang="en-GB" dirty="0">
                <a:latin typeface="Tiempos Text Regular"/>
              </a:rPr>
              <a:t>Four-year individual professorship funded by BEIS</a:t>
            </a:r>
            <a:endParaRPr lang="en-US" dirty="0">
              <a:ea typeface="+mn-lt"/>
              <a:cs typeface="+mn-lt"/>
            </a:endParaRPr>
          </a:p>
          <a:p>
            <a:pPr marL="285750" indent="-285750">
              <a:lnSpc>
                <a:spcPct val="150000"/>
              </a:lnSpc>
              <a:buFont typeface="Arial,Sans-Serif"/>
              <a:buChar char="•"/>
            </a:pPr>
            <a:r>
              <a:rPr lang="en-GB" dirty="0">
                <a:latin typeface="Tiempos Text Regular"/>
              </a:rPr>
              <a:t>Focus on fit with UK host institution and value to wider UK research community</a:t>
            </a:r>
          </a:p>
          <a:p>
            <a:pPr marL="285750" indent="-285750">
              <a:lnSpc>
                <a:spcPct val="150000"/>
              </a:lnSpc>
              <a:buFont typeface="Arial,Sans-Serif"/>
              <a:buChar char="•"/>
            </a:pPr>
            <a:r>
              <a:rPr lang="en-GB" dirty="0">
                <a:ea typeface="+mn-lt"/>
                <a:cs typeface="+mn-lt"/>
              </a:rPr>
              <a:t>Provides opportunity for mid-career to senior researchers from any country overseas to undertake high-risk, curiosity driven, beyond the state-of-the-art research</a:t>
            </a:r>
            <a:endParaRPr lang="en-US" dirty="0">
              <a:ea typeface="+mn-lt"/>
              <a:cs typeface="+mn-lt"/>
            </a:endParaRPr>
          </a:p>
          <a:p>
            <a:pPr marL="285750" indent="-285750">
              <a:lnSpc>
                <a:spcPct val="150000"/>
              </a:lnSpc>
              <a:buFont typeface="Arial,Sans-Serif"/>
              <a:buChar char="•"/>
            </a:pPr>
            <a:r>
              <a:rPr lang="en-GB" dirty="0">
                <a:latin typeface="Tiempos Text Regular"/>
              </a:rPr>
              <a:t>Funding to a maximum of £900,000 over four years, no longer requires host institution contributions</a:t>
            </a:r>
            <a:endParaRPr lang="en-US" dirty="0">
              <a:ea typeface="+mn-lt"/>
              <a:cs typeface="+mn-lt"/>
            </a:endParaRPr>
          </a:p>
          <a:p>
            <a:endParaRPr lang="en-GB" dirty="0"/>
          </a:p>
        </p:txBody>
      </p:sp>
      <p:sp>
        <p:nvSpPr>
          <p:cNvPr id="4" name="TextBox 3">
            <a:extLst>
              <a:ext uri="{FF2B5EF4-FFF2-40B4-BE49-F238E27FC236}">
                <a16:creationId xmlns:a16="http://schemas.microsoft.com/office/drawing/2014/main" id="{56E44AF3-153E-4DA8-A2B5-4D06F0B77D64}"/>
              </a:ext>
            </a:extLst>
          </p:cNvPr>
          <p:cNvSpPr txBox="1"/>
          <p:nvPr/>
        </p:nvSpPr>
        <p:spPr>
          <a:xfrm>
            <a:off x="2519265" y="354563"/>
            <a:ext cx="9423919" cy="830997"/>
          </a:xfrm>
          <a:prstGeom prst="rect">
            <a:avLst/>
          </a:prstGeom>
          <a:noFill/>
        </p:spPr>
        <p:txBody>
          <a:bodyPr wrap="square" rtlCol="0">
            <a:spAutoFit/>
          </a:bodyPr>
          <a:lstStyle/>
          <a:p>
            <a:r>
              <a:rPr lang="en-GB" sz="4800" dirty="0">
                <a:latin typeface="Founders Grotesk X-Cond SmBd" panose="020B0703030202060203"/>
              </a:rPr>
              <a:t>Global Professorships</a:t>
            </a:r>
          </a:p>
        </p:txBody>
      </p:sp>
    </p:spTree>
    <p:extLst>
      <p:ext uri="{BB962C8B-B14F-4D97-AF65-F5344CB8AC3E}">
        <p14:creationId xmlns:p14="http://schemas.microsoft.com/office/powerpoint/2010/main" val="393734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44667-E186-47BF-A4C7-79F1CC73E373}"/>
              </a:ext>
            </a:extLst>
          </p:cNvPr>
          <p:cNvSpPr txBox="1"/>
          <p:nvPr/>
        </p:nvSpPr>
        <p:spPr>
          <a:xfrm>
            <a:off x="2435290" y="270587"/>
            <a:ext cx="9451910" cy="1846659"/>
          </a:xfrm>
          <a:prstGeom prst="rect">
            <a:avLst/>
          </a:prstGeom>
          <a:noFill/>
        </p:spPr>
        <p:txBody>
          <a:bodyPr wrap="square" rtlCol="0">
            <a:spAutoFit/>
          </a:bodyPr>
          <a:lstStyle/>
          <a:p>
            <a:r>
              <a:rPr lang="en-GB" sz="4800" dirty="0">
                <a:latin typeface="Founders Grotesk X-Cond SmBd" panose="020B0703030202060203"/>
              </a:rPr>
              <a:t>Knowledge Frontiers: International Interdisciplinary Research </a:t>
            </a:r>
          </a:p>
          <a:p>
            <a:endParaRPr lang="en-GB" dirty="0"/>
          </a:p>
        </p:txBody>
      </p:sp>
      <p:sp>
        <p:nvSpPr>
          <p:cNvPr id="4" name="TextBox 3">
            <a:extLst>
              <a:ext uri="{FF2B5EF4-FFF2-40B4-BE49-F238E27FC236}">
                <a16:creationId xmlns:a16="http://schemas.microsoft.com/office/drawing/2014/main" id="{E2F48C84-65E2-45C6-B2C8-55292D4D9C95}"/>
              </a:ext>
            </a:extLst>
          </p:cNvPr>
          <p:cNvSpPr txBox="1"/>
          <p:nvPr/>
        </p:nvSpPr>
        <p:spPr>
          <a:xfrm>
            <a:off x="2528596" y="2183363"/>
            <a:ext cx="9358604" cy="4108817"/>
          </a:xfrm>
          <a:prstGeom prst="rect">
            <a:avLst/>
          </a:prstGeom>
          <a:noFill/>
        </p:spPr>
        <p:txBody>
          <a:bodyPr wrap="square" rtlCol="0">
            <a:spAutoFit/>
          </a:bodyPr>
          <a:lstStyle/>
          <a:p>
            <a:pPr marL="285750" indent="-285750">
              <a:lnSpc>
                <a:spcPct val="150000"/>
              </a:lnSpc>
              <a:buFont typeface="Arial,Sans-Serif"/>
              <a:buChar char="•"/>
            </a:pPr>
            <a:r>
              <a:rPr lang="en-GB" dirty="0">
                <a:latin typeface="Tiempos Text Regular"/>
              </a:rPr>
              <a:t>This scheme supports UK-based researchers working with international partners developing interdisciplinary research projects</a:t>
            </a:r>
          </a:p>
          <a:p>
            <a:pPr marL="285750" indent="-285750">
              <a:lnSpc>
                <a:spcPct val="150000"/>
              </a:lnSpc>
              <a:buFont typeface="Arial,Sans-Serif"/>
              <a:buChar char="•"/>
            </a:pPr>
            <a:r>
              <a:rPr lang="en-GB" dirty="0">
                <a:latin typeface="Tiempos Text Regular"/>
              </a:rPr>
              <a:t>Each call has a thematic focus, recent themes include ‘Global (Dis)Order’ and ‘What is a good city?’</a:t>
            </a:r>
          </a:p>
          <a:p>
            <a:pPr marL="285750" indent="-285750">
              <a:lnSpc>
                <a:spcPct val="150000"/>
              </a:lnSpc>
              <a:buFont typeface="Arial,Sans-Serif"/>
              <a:buChar char="•"/>
            </a:pPr>
            <a:r>
              <a:rPr lang="en-GB" dirty="0">
                <a:latin typeface="Tiempos Text Regular"/>
                <a:ea typeface="+mn-lt"/>
                <a:cs typeface="+mn-lt"/>
              </a:rPr>
              <a:t>Collaboration between researchers of different disciplines and at different institutions is required </a:t>
            </a:r>
          </a:p>
          <a:p>
            <a:pPr marL="285750" indent="-285750">
              <a:lnSpc>
                <a:spcPct val="150000"/>
              </a:lnSpc>
              <a:buFont typeface="Arial,Sans-Serif"/>
              <a:buChar char="•"/>
            </a:pPr>
            <a:r>
              <a:rPr lang="en-GB" dirty="0">
                <a:latin typeface="Tiempos Text Regular"/>
                <a:ea typeface="+mn-lt"/>
                <a:cs typeface="+mn-lt"/>
              </a:rPr>
              <a:t>Interdisciplinarity is understood differently across different calls</a:t>
            </a:r>
            <a:endParaRPr lang="en-US" dirty="0">
              <a:ea typeface="+mn-lt"/>
              <a:cs typeface="+mn-lt"/>
            </a:endParaRPr>
          </a:p>
          <a:p>
            <a:pPr marL="285750" indent="-285750">
              <a:lnSpc>
                <a:spcPct val="150000"/>
              </a:lnSpc>
              <a:buFont typeface="Arial,Sans-Serif"/>
              <a:buChar char="•"/>
            </a:pPr>
            <a:r>
              <a:rPr lang="en-GB" dirty="0">
                <a:latin typeface="Tiempos Text Regular"/>
              </a:rPr>
              <a:t>Funding is to a maximum of £200,000 over two years, at 80% </a:t>
            </a:r>
            <a:r>
              <a:rPr lang="en-GB" dirty="0" err="1">
                <a:latin typeface="Tiempos Text Regular"/>
              </a:rPr>
              <a:t>fEC</a:t>
            </a:r>
            <a:endParaRPr lang="en-GB" dirty="0">
              <a:latin typeface="Tiempos Text Regular"/>
            </a:endParaRPr>
          </a:p>
          <a:p>
            <a:pPr marL="285750" indent="-285750">
              <a:lnSpc>
                <a:spcPct val="150000"/>
              </a:lnSpc>
              <a:buFont typeface="Arial,Sans-Serif"/>
              <a:buChar char="•"/>
            </a:pPr>
            <a:r>
              <a:rPr lang="en-GB" dirty="0">
                <a:latin typeface="Tiempos Text Regular"/>
                <a:ea typeface="+mn-lt"/>
                <a:cs typeface="+mn-lt"/>
              </a:rPr>
              <a:t>Normally opens for applications in the Spring, with the deadline in the Autumn</a:t>
            </a:r>
            <a:endParaRPr lang="en-US" dirty="0">
              <a:ea typeface="+mn-lt"/>
              <a:cs typeface="+mn-lt"/>
            </a:endParaRPr>
          </a:p>
          <a:p>
            <a:endParaRPr lang="en-GB" dirty="0"/>
          </a:p>
        </p:txBody>
      </p:sp>
    </p:spTree>
    <p:extLst>
      <p:ext uri="{BB962C8B-B14F-4D97-AF65-F5344CB8AC3E}">
        <p14:creationId xmlns:p14="http://schemas.microsoft.com/office/powerpoint/2010/main" val="143818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427968" y="442912"/>
            <a:ext cx="9194036" cy="626005"/>
          </a:xfrm>
          <a:prstGeom prst="rect">
            <a:avLst/>
          </a:prstGeom>
          <a:noFill/>
        </p:spPr>
        <p:txBody>
          <a:bodyPr wrap="square" lIns="91440" tIns="45720" rIns="91440" bIns="45720" rtlCol="0" anchor="t">
            <a:spAutoFit/>
          </a:bodyPr>
          <a:lstStyle/>
          <a:p>
            <a:pPr>
              <a:lnSpc>
                <a:spcPct val="67000"/>
              </a:lnSpc>
            </a:pPr>
            <a:r>
              <a:rPr lang="en-GB" sz="4800" dirty="0">
                <a:latin typeface="Founders Grotesk X-Cond SmBd"/>
              </a:rPr>
              <a:t>International Writing Workshops</a:t>
            </a:r>
            <a:endParaRPr lang="en-GB" sz="4800" dirty="0">
              <a:latin typeface="Founders Grotesk X-Cond SmBd" panose="020B0703030202060203" pitchFamily="34" charset="0"/>
            </a:endParaRPr>
          </a:p>
        </p:txBody>
      </p:sp>
      <p:sp>
        <p:nvSpPr>
          <p:cNvPr id="37" name="TextBox 36">
            <a:extLst>
              <a:ext uri="{FF2B5EF4-FFF2-40B4-BE49-F238E27FC236}">
                <a16:creationId xmlns:a16="http://schemas.microsoft.com/office/drawing/2014/main" id="{285B35EA-01F4-452C-B03A-74656C7D4CEC}"/>
              </a:ext>
            </a:extLst>
          </p:cNvPr>
          <p:cNvSpPr txBox="1"/>
          <p:nvPr/>
        </p:nvSpPr>
        <p:spPr>
          <a:xfrm>
            <a:off x="2378689" y="1666378"/>
            <a:ext cx="8177977" cy="337335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dirty="0">
                <a:latin typeface="Tiempos Text Regular"/>
                <a:cs typeface="Calibri" panose="020F0502020204030204"/>
              </a:rPr>
              <a:t>Project duration of 2 years and up to £30,000 in funding.</a:t>
            </a:r>
          </a:p>
          <a:p>
            <a:pPr marL="285750" indent="-285750">
              <a:lnSpc>
                <a:spcPct val="150000"/>
              </a:lnSpc>
              <a:buFont typeface="Arial" panose="020B0604020202020204" pitchFamily="34" charset="0"/>
              <a:buChar char="•"/>
            </a:pPr>
            <a:r>
              <a:rPr lang="en-GB" dirty="0">
                <a:latin typeface="Tiempos Text Regular"/>
                <a:ea typeface="+mn-lt"/>
                <a:cs typeface="+mn-lt"/>
              </a:rPr>
              <a:t>The programme aims to encourage and support early career researchers to publish in high impact journals, and enable them to develop connections with academics and journal editors based nationally and internationally.</a:t>
            </a:r>
            <a:endParaRPr lang="en-GB" dirty="0">
              <a:latin typeface="Tiempos Text Regular"/>
              <a:cs typeface="Calibri" panose="020F0502020204030204"/>
            </a:endParaRPr>
          </a:p>
          <a:p>
            <a:pPr marL="285750" indent="-285750">
              <a:lnSpc>
                <a:spcPct val="150000"/>
              </a:lnSpc>
              <a:buFont typeface="Arial" panose="020B0604020202020204" pitchFamily="34" charset="0"/>
              <a:buChar char="•"/>
            </a:pPr>
            <a:r>
              <a:rPr lang="en-GB" dirty="0">
                <a:latin typeface="Tiempos Text Regular"/>
                <a:ea typeface="+mn-lt"/>
                <a:cs typeface="+mn-lt"/>
              </a:rPr>
              <a:t>The lead applicant must be based in the UK and be of postdoctoral or above status. Each application must have at least one Co-Applicant based in an ODA-eligible country.</a:t>
            </a:r>
          </a:p>
          <a:p>
            <a:pPr marL="285750" indent="-285750">
              <a:lnSpc>
                <a:spcPct val="150000"/>
              </a:lnSpc>
              <a:buFont typeface="Arial" panose="020B0604020202020204" pitchFamily="34" charset="0"/>
              <a:buChar char="•"/>
            </a:pPr>
            <a:r>
              <a:rPr lang="en-GB" dirty="0">
                <a:latin typeface="Tiempos Text Regular"/>
                <a:cs typeface="Arial"/>
              </a:rPr>
              <a:t>The most recent call deadline was Wednesday 9 November 2022</a:t>
            </a:r>
          </a:p>
        </p:txBody>
      </p:sp>
    </p:spTree>
    <p:extLst>
      <p:ext uri="{BB962C8B-B14F-4D97-AF65-F5344CB8AC3E}">
        <p14:creationId xmlns:p14="http://schemas.microsoft.com/office/powerpoint/2010/main" val="2219134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9194036" cy="781689"/>
          </a:xfrm>
          <a:prstGeom prst="rect">
            <a:avLst/>
          </a:prstGeom>
          <a:noFill/>
        </p:spPr>
        <p:txBody>
          <a:bodyPr wrap="square" lIns="91440" tIns="45720" rIns="91440" bIns="45720" rtlCol="0" anchor="t">
            <a:spAutoFit/>
          </a:bodyPr>
          <a:lstStyle/>
          <a:p>
            <a:pPr>
              <a:lnSpc>
                <a:spcPct val="67000"/>
              </a:lnSpc>
            </a:pPr>
            <a:r>
              <a:rPr lang="en-GB" sz="6200" dirty="0">
                <a:latin typeface="Founders Grotesk X-Cond SmBd"/>
              </a:rPr>
              <a:t>Researchers at Risk</a:t>
            </a:r>
            <a:endParaRPr lang="en-US" dirty="0"/>
          </a:p>
        </p:txBody>
      </p:sp>
      <p:sp>
        <p:nvSpPr>
          <p:cNvPr id="37" name="TextBox 36">
            <a:extLst>
              <a:ext uri="{FF2B5EF4-FFF2-40B4-BE49-F238E27FC236}">
                <a16:creationId xmlns:a16="http://schemas.microsoft.com/office/drawing/2014/main" id="{285B35EA-01F4-452C-B03A-74656C7D4CEC}"/>
              </a:ext>
            </a:extLst>
          </p:cNvPr>
          <p:cNvSpPr txBox="1"/>
          <p:nvPr/>
        </p:nvSpPr>
        <p:spPr>
          <a:xfrm>
            <a:off x="2345707" y="1200562"/>
            <a:ext cx="9114408" cy="4855432"/>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600" dirty="0">
                <a:latin typeface="Tiempos Text Regular"/>
                <a:cs typeface="Calibri"/>
              </a:rPr>
              <a:t>A new fellowship programme established by t</a:t>
            </a:r>
            <a:r>
              <a:rPr lang="en-GB" sz="1600" dirty="0">
                <a:latin typeface="Tiempos Text Regular"/>
                <a:ea typeface="+mn-lt"/>
                <a:cs typeface="+mn-lt"/>
              </a:rPr>
              <a:t>he BA with the support also of the Academy of Medical Sciences, the Royal Academy of Engineering, the Royal Society and Cara (the Council of At-Risk Academics) in response to the Russian invasion of Ukraine.</a:t>
            </a:r>
          </a:p>
          <a:p>
            <a:pPr marL="285750" indent="-285750">
              <a:lnSpc>
                <a:spcPct val="150000"/>
              </a:lnSpc>
              <a:buFont typeface="Arial" panose="020B0604020202020204" pitchFamily="34" charset="0"/>
              <a:buChar char="•"/>
            </a:pPr>
            <a:r>
              <a:rPr lang="en-GB" sz="1600" dirty="0">
                <a:latin typeface="Tiempos Text Regular"/>
                <a:ea typeface="+mn-lt"/>
                <a:cs typeface="+mn-lt"/>
              </a:rPr>
              <a:t>The Fellowships are available to researchers at postdoctoral level and above, and cover physical and biological sciences, medical and health sciences, engineering, humanities, social sciences and the arts with applications made via UK-based institutions.</a:t>
            </a:r>
          </a:p>
          <a:p>
            <a:pPr marL="285750" indent="-285750">
              <a:lnSpc>
                <a:spcPct val="150000"/>
              </a:lnSpc>
              <a:buFont typeface="Arial" panose="020B0604020202020204" pitchFamily="34" charset="0"/>
              <a:buChar char="•"/>
            </a:pPr>
            <a:r>
              <a:rPr lang="en-GB" sz="1600" dirty="0">
                <a:latin typeface="Tiempos Text Regular"/>
                <a:ea typeface="+mn-lt"/>
                <a:cs typeface="+mn-lt"/>
              </a:rPr>
              <a:t>The programme provides fellowships of up to two years to Ukraine-based researchers at risk with funding of up to £37,000 per annum.</a:t>
            </a:r>
          </a:p>
          <a:p>
            <a:pPr marL="285750" indent="-285750">
              <a:lnSpc>
                <a:spcPct val="150000"/>
              </a:lnSpc>
              <a:buFont typeface="Arial" panose="020B0604020202020204" pitchFamily="34" charset="0"/>
              <a:buChar char="•"/>
            </a:pPr>
            <a:r>
              <a:rPr lang="en-GB" sz="1600" dirty="0">
                <a:latin typeface="Tiempos Text Regular"/>
                <a:ea typeface="+mn-lt"/>
                <a:cs typeface="+mn-lt"/>
              </a:rPr>
              <a:t>At its outset the programme received £3 million of UK Government funding from BEIS. The Nuffield Foundation also contributed £0.5 million towards the scheme. The programme received further UK government funding of £9.8 million from BEIS and the FCDO. SAGE Publishing Ltd has contributed £50,000 also towards the scheme.</a:t>
            </a:r>
          </a:p>
          <a:p>
            <a:pPr marL="285750" indent="-285750">
              <a:lnSpc>
                <a:spcPct val="150000"/>
              </a:lnSpc>
              <a:buFont typeface="Arial" panose="020B0604020202020204" pitchFamily="34" charset="0"/>
              <a:buChar char="•"/>
            </a:pPr>
            <a:r>
              <a:rPr lang="en-GB" sz="1600" dirty="0">
                <a:latin typeface="Tiempos Text Regular"/>
                <a:ea typeface="+mn-lt"/>
                <a:cs typeface="+mn-lt"/>
              </a:rPr>
              <a:t>Next deadline is 8 February</a:t>
            </a:r>
          </a:p>
        </p:txBody>
      </p:sp>
    </p:spTree>
    <p:extLst>
      <p:ext uri="{BB962C8B-B14F-4D97-AF65-F5344CB8AC3E}">
        <p14:creationId xmlns:p14="http://schemas.microsoft.com/office/powerpoint/2010/main" val="2394155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463670" y="391483"/>
            <a:ext cx="9553059" cy="715004"/>
          </a:xfrm>
          <a:prstGeom prst="rect">
            <a:avLst/>
          </a:prstGeom>
          <a:noFill/>
        </p:spPr>
        <p:txBody>
          <a:bodyPr wrap="square" lIns="91440" tIns="45720" rIns="91440" bIns="45720" rtlCol="0" anchor="t">
            <a:spAutoFit/>
          </a:bodyPr>
          <a:lstStyle/>
          <a:p>
            <a:pPr>
              <a:lnSpc>
                <a:spcPct val="67000"/>
              </a:lnSpc>
            </a:pPr>
            <a:r>
              <a:rPr lang="en-GB" sz="5600">
                <a:latin typeface="Founders Grotesk X-Cond SmBd"/>
              </a:rPr>
              <a:t>Equality, Diversity, Inclusion </a:t>
            </a:r>
          </a:p>
        </p:txBody>
      </p:sp>
      <p:sp>
        <p:nvSpPr>
          <p:cNvPr id="6" name="TextBox 5">
            <a:extLst>
              <a:ext uri="{FF2B5EF4-FFF2-40B4-BE49-F238E27FC236}">
                <a16:creationId xmlns:a16="http://schemas.microsoft.com/office/drawing/2014/main" id="{32F0C159-E7E8-4BCD-BA9E-5588E15721CE}"/>
              </a:ext>
            </a:extLst>
          </p:cNvPr>
          <p:cNvSpPr txBox="1"/>
          <p:nvPr/>
        </p:nvSpPr>
        <p:spPr>
          <a:xfrm>
            <a:off x="2463670" y="1200854"/>
            <a:ext cx="8779474" cy="4770537"/>
          </a:xfrm>
          <a:prstGeom prst="rect">
            <a:avLst/>
          </a:prstGeom>
          <a:noFill/>
        </p:spPr>
        <p:txBody>
          <a:bodyPr wrap="square" lIns="91440" tIns="45720" rIns="91440" bIns="45720" rtlCol="0" anchor="t">
            <a:spAutoFit/>
          </a:bodyPr>
          <a:lstStyle/>
          <a:p>
            <a:pPr marL="285750" indent="-285750">
              <a:buFont typeface="Arial"/>
              <a:buChar char="•"/>
            </a:pPr>
            <a:r>
              <a:rPr lang="en-GB" sz="1600" dirty="0">
                <a:latin typeface="Tiempos Text Regular"/>
                <a:ea typeface="+mn-lt"/>
                <a:cs typeface="+mn-lt"/>
              </a:rPr>
              <a:t>The British Academy is committed to equality, diversity and inclusion in everything we do, including research funding and support for our disciplines</a:t>
            </a:r>
            <a:endParaRPr lang="en-GB" sz="1600" dirty="0">
              <a:latin typeface="Tiempos Text Regular"/>
            </a:endParaRPr>
          </a:p>
          <a:p>
            <a:pPr marL="285750" indent="-285750">
              <a:buFont typeface="Arial"/>
              <a:buChar char="•"/>
            </a:pPr>
            <a:endParaRPr lang="en-GB" sz="1600" dirty="0">
              <a:latin typeface="Tiempos Text Regular"/>
              <a:ea typeface="+mn-lt"/>
              <a:cs typeface="+mn-lt"/>
            </a:endParaRPr>
          </a:p>
          <a:p>
            <a:pPr marL="285750" indent="-285750">
              <a:buFont typeface="Arial"/>
              <a:buChar char="•"/>
            </a:pPr>
            <a:r>
              <a:rPr lang="en-GB" sz="1600" dirty="0">
                <a:latin typeface="Tiempos Text Regular"/>
                <a:ea typeface="+mn-lt"/>
                <a:cs typeface="+mn-lt"/>
              </a:rPr>
              <a:t>Diversity in all aspects including gender, ethnicity, ability/disability, age, career stage, discipline, geographical and institutional</a:t>
            </a:r>
            <a:endParaRPr lang="en-GB" sz="1600" dirty="0">
              <a:latin typeface="Tiempos Text Regular"/>
            </a:endParaRPr>
          </a:p>
          <a:p>
            <a:pPr marL="285750" indent="-285750">
              <a:buFont typeface="Arial"/>
              <a:buChar char="•"/>
            </a:pPr>
            <a:endParaRPr lang="en-GB" sz="1600" dirty="0">
              <a:latin typeface="Tiempos Text Regular"/>
              <a:ea typeface="+mn-lt"/>
              <a:cs typeface="+mn-lt"/>
            </a:endParaRPr>
          </a:p>
          <a:p>
            <a:pPr marL="285750" indent="-285750">
              <a:buFont typeface="Arial"/>
              <a:buChar char="•"/>
            </a:pPr>
            <a:r>
              <a:rPr lang="en-GB" sz="1600" dirty="0">
                <a:latin typeface="Tiempos Text Regular"/>
                <a:ea typeface="+mn-lt"/>
                <a:cs typeface="+mn-lt"/>
              </a:rPr>
              <a:t>Introduction of new Additional Needs Funding opportunity for award-holders and potential applicants</a:t>
            </a:r>
          </a:p>
          <a:p>
            <a:pPr marL="285750" indent="-285750">
              <a:buFont typeface="Arial"/>
              <a:buChar char="•"/>
            </a:pPr>
            <a:endParaRPr lang="en-GB" sz="1600" dirty="0">
              <a:latin typeface="Tiempos Text Regular"/>
              <a:ea typeface="+mn-lt"/>
              <a:cs typeface="+mn-lt"/>
            </a:endParaRPr>
          </a:p>
          <a:p>
            <a:pPr marL="285750" indent="-285750">
              <a:buFont typeface="Arial"/>
              <a:buChar char="•"/>
            </a:pPr>
            <a:r>
              <a:rPr lang="en-GB" sz="1600" dirty="0">
                <a:latin typeface="Tiempos Text Regular"/>
                <a:ea typeface="+mn-lt"/>
                <a:cs typeface="+mn-lt"/>
              </a:rPr>
              <a:t>Participation with UKRI in the new EDI Caucus</a:t>
            </a:r>
          </a:p>
          <a:p>
            <a:pPr marL="285750" indent="-285750">
              <a:buFont typeface="Arial"/>
              <a:buChar char="•"/>
            </a:pPr>
            <a:endParaRPr lang="en-GB" sz="1600" dirty="0">
              <a:latin typeface="Tiempos Text Regular"/>
              <a:ea typeface="+mn-lt"/>
              <a:cs typeface="+mn-lt"/>
            </a:endParaRPr>
          </a:p>
          <a:p>
            <a:pPr marL="285750" indent="-285750">
              <a:buFont typeface="Arial"/>
              <a:buChar char="•"/>
            </a:pPr>
            <a:r>
              <a:rPr lang="en-GB" sz="1600" dirty="0">
                <a:latin typeface="Tiempos Text Regular"/>
                <a:ea typeface="+mn-lt"/>
                <a:cs typeface="+mn-lt"/>
              </a:rPr>
              <a:t>Continuing to monitor diversity characteristics and to encourage the widest possible pool of applicants to feel they ‘belong’ in their engagement with the Academy</a:t>
            </a:r>
          </a:p>
          <a:p>
            <a:pPr marL="285750" indent="-285750">
              <a:buFont typeface="Arial"/>
              <a:buChar char="•"/>
            </a:pPr>
            <a:endParaRPr lang="en-GB" sz="1600" dirty="0">
              <a:latin typeface="Tiempos Text Regular"/>
              <a:ea typeface="+mn-lt"/>
              <a:cs typeface="+mn-lt"/>
            </a:endParaRPr>
          </a:p>
          <a:p>
            <a:pPr marL="285750" indent="-285750">
              <a:buFont typeface="Arial"/>
              <a:buChar char="•"/>
            </a:pPr>
            <a:r>
              <a:rPr lang="en-GB" sz="1600" dirty="0">
                <a:latin typeface="Tiempos Text Regular"/>
                <a:ea typeface="+mn-lt"/>
                <a:cs typeface="+mn-lt"/>
              </a:rPr>
              <a:t>Developing further recommendations for long term and sustainable change as well as more immediate actions </a:t>
            </a:r>
            <a:endParaRPr lang="en-GB" sz="1600" dirty="0">
              <a:latin typeface="Tiempos Text Regular"/>
            </a:endParaRPr>
          </a:p>
          <a:p>
            <a:pPr marL="285750" indent="-285750">
              <a:buFont typeface="Arial"/>
              <a:buChar char="•"/>
            </a:pPr>
            <a:endParaRPr lang="en-GB" sz="1600" dirty="0">
              <a:latin typeface="Tiempos Text Regular"/>
              <a:ea typeface="+mn-lt"/>
              <a:cs typeface="+mn-lt"/>
            </a:endParaRPr>
          </a:p>
          <a:p>
            <a:pPr marL="285750" indent="-285750">
              <a:buFont typeface="Arial"/>
              <a:buChar char="•"/>
            </a:pPr>
            <a:r>
              <a:rPr lang="en-GB" sz="1600" dirty="0">
                <a:latin typeface="Tiempos Text Regular"/>
                <a:ea typeface="+mn-lt"/>
                <a:cs typeface="+mn-lt"/>
              </a:rPr>
              <a:t>All of our submissions are reviewed on an individual basis and there is space in each application to note any personal circumstances that may affect your </a:t>
            </a:r>
            <a:r>
              <a:rPr lang="en-GB" sz="1600">
                <a:latin typeface="Tiempos Text Regular"/>
                <a:ea typeface="+mn-lt"/>
                <a:cs typeface="+mn-lt"/>
              </a:rPr>
              <a:t>submission.</a:t>
            </a:r>
            <a:endParaRPr lang="en-GB" sz="1600" dirty="0">
              <a:solidFill>
                <a:srgbClr val="FF0000"/>
              </a:solidFill>
              <a:latin typeface="Tiempos Text Regular"/>
            </a:endParaRPr>
          </a:p>
        </p:txBody>
      </p:sp>
    </p:spTree>
    <p:extLst>
      <p:ext uri="{BB962C8B-B14F-4D97-AF65-F5344CB8AC3E}">
        <p14:creationId xmlns:p14="http://schemas.microsoft.com/office/powerpoint/2010/main" val="2174597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391483"/>
            <a:ext cx="450259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Evaluation criteria</a:t>
            </a:r>
          </a:p>
        </p:txBody>
      </p:sp>
      <p:sp>
        <p:nvSpPr>
          <p:cNvPr id="6" name="TextBox 5">
            <a:extLst>
              <a:ext uri="{FF2B5EF4-FFF2-40B4-BE49-F238E27FC236}">
                <a16:creationId xmlns:a16="http://schemas.microsoft.com/office/drawing/2014/main" id="{32F0C159-E7E8-4BCD-BA9E-5588E15721CE}"/>
              </a:ext>
            </a:extLst>
          </p:cNvPr>
          <p:cNvSpPr txBox="1"/>
          <p:nvPr/>
        </p:nvSpPr>
        <p:spPr>
          <a:xfrm>
            <a:off x="2380343" y="2383463"/>
            <a:ext cx="5051235"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Tiempos Text Regular"/>
              </a:rPr>
              <a:t>research achievement</a:t>
            </a:r>
          </a:p>
          <a:p>
            <a:pPr marL="285750" indent="-285750">
              <a:lnSpc>
                <a:spcPct val="100000"/>
              </a:lnSpc>
              <a:buFont typeface="Arial" panose="020B0604020202020204" pitchFamily="34" charset="0"/>
              <a:buChar char="•"/>
            </a:pPr>
            <a:r>
              <a:rPr lang="en-GB">
                <a:latin typeface="Tiempos Text Regular"/>
              </a:rPr>
              <a:t>originality</a:t>
            </a:r>
          </a:p>
          <a:p>
            <a:pPr marL="285750" indent="-285750">
              <a:lnSpc>
                <a:spcPct val="100000"/>
              </a:lnSpc>
              <a:buFont typeface="Arial" panose="020B0604020202020204" pitchFamily="34" charset="0"/>
              <a:buChar char="•"/>
            </a:pPr>
            <a:r>
              <a:rPr lang="en-GB">
                <a:latin typeface="Tiempos Text Regular"/>
              </a:rPr>
              <a:t>relationship to work already done in the field</a:t>
            </a:r>
          </a:p>
          <a:p>
            <a:pPr marL="285750" indent="-285750">
              <a:lnSpc>
                <a:spcPct val="100000"/>
              </a:lnSpc>
              <a:buFont typeface="Arial" panose="020B0604020202020204" pitchFamily="34" charset="0"/>
              <a:buChar char="•"/>
            </a:pPr>
            <a:r>
              <a:rPr lang="en-GB">
                <a:latin typeface="Tiempos Text Regular"/>
              </a:rPr>
              <a:t>track record of applicant (appropriate to the aim of the scheme)</a:t>
            </a:r>
          </a:p>
          <a:p>
            <a:pPr marL="285750" indent="-285750">
              <a:lnSpc>
                <a:spcPct val="100000"/>
              </a:lnSpc>
              <a:buFont typeface="Arial" panose="020B0604020202020204" pitchFamily="34" charset="0"/>
              <a:buChar char="•"/>
            </a:pPr>
            <a:r>
              <a:rPr lang="en-GB">
                <a:latin typeface="Tiempos Text Regular"/>
              </a:rPr>
              <a:t>feasibility of timescale and methodology</a:t>
            </a:r>
          </a:p>
          <a:p>
            <a:pPr marL="285750" indent="-285750">
              <a:lnSpc>
                <a:spcPct val="100000"/>
              </a:lnSpc>
              <a:buFont typeface="Arial" panose="020B0604020202020204" pitchFamily="34" charset="0"/>
              <a:buChar char="•"/>
            </a:pPr>
            <a:r>
              <a:rPr lang="en-GB">
                <a:latin typeface="Tiempos Text Regular"/>
              </a:rPr>
              <a:t>specificity and appropriateness of intended outcomes</a:t>
            </a:r>
          </a:p>
          <a:p>
            <a:pPr>
              <a:lnSpc>
                <a:spcPct val="100000"/>
              </a:lnSpc>
            </a:pPr>
            <a:endParaRPr lang="en-GB">
              <a:solidFill>
                <a:srgbClr val="FF0000"/>
              </a:solidFill>
              <a:latin typeface="Tiempos Text Regular"/>
            </a:endParaRPr>
          </a:p>
        </p:txBody>
      </p:sp>
      <p:sp>
        <p:nvSpPr>
          <p:cNvPr id="7" name="TextBox 6">
            <a:extLst>
              <a:ext uri="{FF2B5EF4-FFF2-40B4-BE49-F238E27FC236}">
                <a16:creationId xmlns:a16="http://schemas.microsoft.com/office/drawing/2014/main" id="{3B3A7D90-E46A-49BC-9F1B-5D81B423C2C1}"/>
              </a:ext>
            </a:extLst>
          </p:cNvPr>
          <p:cNvSpPr txBox="1"/>
          <p:nvPr/>
        </p:nvSpPr>
        <p:spPr>
          <a:xfrm>
            <a:off x="2380343" y="1638582"/>
            <a:ext cx="4905829" cy="707886"/>
          </a:xfrm>
          <a:prstGeom prst="rect">
            <a:avLst/>
          </a:prstGeom>
          <a:noFill/>
        </p:spPr>
        <p:txBody>
          <a:bodyPr wrap="square" rtlCol="0">
            <a:spAutoFit/>
          </a:bodyPr>
          <a:lstStyle/>
          <a:p>
            <a:pPr>
              <a:lnSpc>
                <a:spcPct val="100000"/>
              </a:lnSpc>
            </a:pPr>
            <a:r>
              <a:rPr lang="en-GB" sz="2000">
                <a:latin typeface="Tiempos Text Regular" panose="02020503060303060403" pitchFamily="18" charset="0"/>
              </a:rPr>
              <a:t>For all awards, the Academy above all looks for:</a:t>
            </a:r>
          </a:p>
        </p:txBody>
      </p:sp>
      <p:pic>
        <p:nvPicPr>
          <p:cNvPr id="8" name="Picture 7">
            <a:extLst>
              <a:ext uri="{FF2B5EF4-FFF2-40B4-BE49-F238E27FC236}">
                <a16:creationId xmlns:a16="http://schemas.microsoft.com/office/drawing/2014/main" id="{8676FEC0-639B-41A2-9D1C-4BCE0CF2338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81" t="-1" r="-1"/>
          <a:stretch/>
        </p:blipFill>
        <p:spPr>
          <a:xfrm>
            <a:off x="8092590" y="2149701"/>
            <a:ext cx="3307661" cy="3192066"/>
          </a:xfrm>
          <a:prstGeom prst="ellipse">
            <a:avLst/>
          </a:prstGeom>
        </p:spPr>
      </p:pic>
    </p:spTree>
    <p:extLst>
      <p:ext uri="{BB962C8B-B14F-4D97-AF65-F5344CB8AC3E}">
        <p14:creationId xmlns:p14="http://schemas.microsoft.com/office/powerpoint/2010/main" val="25681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Our Fellowship</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273737"/>
            <a:ext cx="6211117" cy="4672048"/>
          </a:xfrm>
          <a:prstGeom prst="rect">
            <a:avLst/>
          </a:prstGeom>
          <a:noFill/>
        </p:spPr>
        <p:txBody>
          <a:bodyPr wrap="square" lIns="91440" tIns="45720" rIns="91440" bIns="45720" rtlCol="0" anchor="t">
            <a:spAutoFit/>
          </a:bodyPr>
          <a:lstStyle/>
          <a:p>
            <a:pPr>
              <a:lnSpc>
                <a:spcPct val="110000"/>
              </a:lnSpc>
            </a:pPr>
            <a:r>
              <a:rPr lang="en-GB" sz="1600">
                <a:latin typeface="Tiempos Text Regular"/>
              </a:rPr>
              <a:t>At the heart of the Academy is our Fellowship of over 1,400 leading national and international academics elected for their distinction in the humanities and social sciences.</a:t>
            </a:r>
            <a:endParaRPr lang="en-US" sz="1600">
              <a:latin typeface="Tiempos Text Regular"/>
            </a:endParaRPr>
          </a:p>
          <a:p>
            <a:pPr>
              <a:lnSpc>
                <a:spcPct val="110000"/>
              </a:lnSpc>
            </a:pPr>
            <a:endParaRPr lang="en-GB" sz="1600">
              <a:latin typeface="Tiempos Text Regular"/>
            </a:endParaRPr>
          </a:p>
          <a:p>
            <a:pPr>
              <a:lnSpc>
                <a:spcPct val="110000"/>
              </a:lnSpc>
            </a:pPr>
            <a:r>
              <a:rPr lang="en-GB" sz="1600">
                <a:latin typeface="Tiempos Text Regular"/>
              </a:rPr>
              <a:t>The Fellows play an active role in the governance of the Academy and support its work through their involvement in events, awards, publications, and policy programmes.</a:t>
            </a:r>
            <a:endParaRPr lang="en-US" sz="1600">
              <a:latin typeface="Tiempos Text Regular"/>
            </a:endParaRPr>
          </a:p>
          <a:p>
            <a:pPr>
              <a:lnSpc>
                <a:spcPct val="110000"/>
              </a:lnSpc>
            </a:pPr>
            <a:endParaRPr lang="en-GB" sz="1600">
              <a:latin typeface="Tiempos Text Regular"/>
            </a:endParaRPr>
          </a:p>
          <a:p>
            <a:pPr>
              <a:lnSpc>
                <a:spcPct val="110000"/>
              </a:lnSpc>
            </a:pPr>
            <a:r>
              <a:rPr lang="en-GB" sz="1600">
                <a:latin typeface="Tiempos Text Regular"/>
              </a:rPr>
              <a:t>Fellows join one or more of 21 Sections, which are in Humanities or Social Sciences Groups.</a:t>
            </a:r>
            <a:r>
              <a:rPr lang="en-US" sz="1600">
                <a:latin typeface="Tiempos Text Regular"/>
              </a:rPr>
              <a:t> </a:t>
            </a:r>
            <a:endParaRPr lang="en-GB" sz="1600">
              <a:latin typeface="Tiempos Text Regular"/>
            </a:endParaRPr>
          </a:p>
          <a:p>
            <a:pPr>
              <a:lnSpc>
                <a:spcPct val="110000"/>
              </a:lnSpc>
            </a:pPr>
            <a:endParaRPr lang="en-GB" sz="1600">
              <a:latin typeface="Tiempos Text Regular"/>
            </a:endParaRPr>
          </a:p>
          <a:p>
            <a:pPr>
              <a:lnSpc>
                <a:spcPct val="110000"/>
              </a:lnSpc>
            </a:pPr>
            <a:r>
              <a:rPr lang="en-GB" sz="1600">
                <a:latin typeface="Tiempos Text Regular"/>
              </a:rPr>
              <a:t>Beyond the Fellows, the Academy is part of an international network of scholars and partner institutions. Collectively, our community comprises the world’s leading thinkers in the fields of people, societies and cultures, and represents a major asset that the Academy is able to draw upon in the course of its work.</a:t>
            </a:r>
          </a:p>
          <a:p>
            <a:endParaRPr lang="en-GB" sz="1600">
              <a:latin typeface="Tiempos Text Regular"/>
            </a:endParaRPr>
          </a:p>
        </p:txBody>
      </p:sp>
      <p:pic>
        <p:nvPicPr>
          <p:cNvPr id="8" name="Picture 7" descr="A person smiling for the camera&#10;&#10;Description automatically generated">
            <a:extLst>
              <a:ext uri="{FF2B5EF4-FFF2-40B4-BE49-F238E27FC236}">
                <a16:creationId xmlns:a16="http://schemas.microsoft.com/office/drawing/2014/main" id="{C625AE62-164F-45AD-BB9D-5D933831F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589" y="2630664"/>
            <a:ext cx="1422734" cy="1872019"/>
          </a:xfrm>
          <a:prstGeom prst="rect">
            <a:avLst/>
          </a:prstGeom>
        </p:spPr>
      </p:pic>
      <p:pic>
        <p:nvPicPr>
          <p:cNvPr id="1026" name="Picture 2" descr="pitt rivers museum portraits by john cairns 25 9 18 113">
            <a:extLst>
              <a:ext uri="{FF2B5EF4-FFF2-40B4-BE49-F238E27FC236}">
                <a16:creationId xmlns:a16="http://schemas.microsoft.com/office/drawing/2014/main" id="{E3A5381B-0E3B-43AC-8B54-CC758DDCE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9457" y="4863883"/>
            <a:ext cx="1454866" cy="1648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240F9800-7EC5-4614-B967-466C02825F9F}"/>
              </a:ext>
            </a:extLst>
          </p:cNvPr>
          <p:cNvPicPr>
            <a:picLocks noChangeAspect="1"/>
          </p:cNvPicPr>
          <p:nvPr/>
        </p:nvPicPr>
        <p:blipFill>
          <a:blip r:embed="rId5"/>
          <a:stretch>
            <a:fillRect/>
          </a:stretch>
        </p:blipFill>
        <p:spPr>
          <a:xfrm>
            <a:off x="9870785" y="752844"/>
            <a:ext cx="1621604" cy="1621604"/>
          </a:xfrm>
          <a:prstGeom prst="rect">
            <a:avLst/>
          </a:prstGeom>
        </p:spPr>
      </p:pic>
    </p:spTree>
    <p:extLst>
      <p:ext uri="{BB962C8B-B14F-4D97-AF65-F5344CB8AC3E}">
        <p14:creationId xmlns:p14="http://schemas.microsoft.com/office/powerpoint/2010/main" val="1713131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Peer review	</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530927"/>
            <a:ext cx="6429702"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Tiempos Text Regular"/>
              </a:rPr>
              <a:t>Continued monitoring to ensure minimal bureaucracy </a:t>
            </a:r>
          </a:p>
          <a:p>
            <a:pPr marL="285750" indent="-285750">
              <a:lnSpc>
                <a:spcPct val="100000"/>
              </a:lnSpc>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r>
              <a:rPr lang="en-GB">
                <a:latin typeface="Tiempos Text Regular"/>
              </a:rPr>
              <a:t>Application form questions designed to give assessors relevant &amp; necessary information</a:t>
            </a:r>
          </a:p>
          <a:p>
            <a:pPr marL="285750" indent="-285750">
              <a:lnSpc>
                <a:spcPct val="100000"/>
              </a:lnSpc>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r>
              <a:rPr lang="en-GB">
                <a:latin typeface="Tiempos Text Regular"/>
              </a:rPr>
              <a:t>Assessment processes proportionate to scale of funding requested</a:t>
            </a:r>
          </a:p>
          <a:p>
            <a:pPr marL="285750" indent="-285750">
              <a:lnSpc>
                <a:spcPct val="100000"/>
              </a:lnSpc>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r>
              <a:rPr lang="en-GB">
                <a:latin typeface="Tiempos Text Regular"/>
              </a:rPr>
              <a:t>Relatively light-touch for Small Research Grants with quick turnaround</a:t>
            </a:r>
          </a:p>
          <a:p>
            <a:pPr marL="285750" indent="-285750">
              <a:lnSpc>
                <a:spcPct val="100000"/>
              </a:lnSpc>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r>
              <a:rPr lang="en-GB">
                <a:latin typeface="Tiempos Text Regular"/>
              </a:rPr>
              <a:t>Longer process with more assessment stages for Postdoctoral Fellowships as a career defining opportunity with much larger scale funding</a:t>
            </a:r>
          </a:p>
        </p:txBody>
      </p:sp>
      <p:pic>
        <p:nvPicPr>
          <p:cNvPr id="9" name="Picture 8">
            <a:extLst>
              <a:ext uri="{FF2B5EF4-FFF2-40B4-BE49-F238E27FC236}">
                <a16:creationId xmlns:a16="http://schemas.microsoft.com/office/drawing/2014/main" id="{7F9D4815-9B84-4388-9C96-1E606E9F969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668786" y="172311"/>
            <a:ext cx="2501190" cy="2421768"/>
          </a:xfrm>
          <a:prstGeom prst="ellipse">
            <a:avLst/>
          </a:prstGeom>
        </p:spPr>
      </p:pic>
    </p:spTree>
    <p:extLst>
      <p:ext uri="{BB962C8B-B14F-4D97-AF65-F5344CB8AC3E}">
        <p14:creationId xmlns:p14="http://schemas.microsoft.com/office/powerpoint/2010/main" val="3184774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Peer review	</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316935"/>
            <a:ext cx="6181350"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Tiempos Text Regular"/>
              </a:rPr>
              <a:t>Internal eligibility check by BA staff</a:t>
            </a:r>
          </a:p>
          <a:p>
            <a:pPr marL="285750" indent="-285750">
              <a:buFont typeface="Arial" panose="020B0604020202020204" pitchFamily="34" charset="0"/>
              <a:buChar char="•"/>
            </a:pPr>
            <a:endParaRPr lang="en-GB">
              <a:latin typeface="Tiempos Text Regular"/>
            </a:endParaRPr>
          </a:p>
          <a:p>
            <a:pPr marL="285750" indent="-285750">
              <a:buFont typeface="Arial" panose="020B0604020202020204" pitchFamily="34" charset="0"/>
              <a:buChar char="•"/>
            </a:pPr>
            <a:r>
              <a:rPr lang="en-GB">
                <a:latin typeface="Tiempos Text Regular"/>
              </a:rPr>
              <a:t>Eligible applications assigned to relevant subject specialists – usually but not exclusively FBAs</a:t>
            </a:r>
          </a:p>
          <a:p>
            <a:pPr marL="285750" indent="-285750">
              <a:buFont typeface="Arial" panose="020B0604020202020204" pitchFamily="34" charset="0"/>
              <a:buChar char="•"/>
            </a:pPr>
            <a:endParaRPr lang="en-GB">
              <a:latin typeface="Tiempos Text Regular"/>
            </a:endParaRPr>
          </a:p>
          <a:p>
            <a:pPr marL="285750" indent="-285750">
              <a:buFont typeface="Arial" panose="020B0604020202020204" pitchFamily="34" charset="0"/>
              <a:buChar char="•"/>
            </a:pPr>
            <a:r>
              <a:rPr lang="en-GB">
                <a:latin typeface="Tiempos Text Regular"/>
              </a:rPr>
              <a:t>Scores assigned and then comparative judgements made on the basis of scores</a:t>
            </a:r>
            <a:endParaRPr lang="en-GB">
              <a:latin typeface="Tiempos Text Regular" panose="02020503060303060403" pitchFamily="18" charset="0"/>
            </a:endParaRPr>
          </a:p>
          <a:p>
            <a:pPr marL="285750" indent="-285750">
              <a:buFont typeface="Arial" panose="020B0604020202020204" pitchFamily="34" charset="0"/>
              <a:buChar char="•"/>
            </a:pPr>
            <a:endParaRPr lang="en-GB">
              <a:latin typeface="Tiempos Text Regular"/>
            </a:endParaRPr>
          </a:p>
          <a:p>
            <a:pPr marL="285750" indent="-285750">
              <a:buFont typeface="Arial" panose="020B0604020202020204" pitchFamily="34" charset="0"/>
              <a:buChar char="•"/>
            </a:pPr>
            <a:r>
              <a:rPr lang="en-GB">
                <a:latin typeface="Tiempos Text Regular"/>
              </a:rPr>
              <a:t>Shortlisted applicants submitted to final awarding Committee</a:t>
            </a:r>
            <a:endParaRPr lang="en-GB">
              <a:latin typeface="Tiempos Text Regular" panose="02020503060303060403" pitchFamily="18" charset="0"/>
            </a:endParaRPr>
          </a:p>
          <a:p>
            <a:pPr marL="285750" indent="-285750">
              <a:lnSpc>
                <a:spcPct val="100000"/>
              </a:lnSpc>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r>
              <a:rPr lang="en-GB">
                <a:latin typeface="Tiempos Text Regular"/>
              </a:rPr>
              <a:t>Assessment criteria always specified in scheme guidance notes</a:t>
            </a:r>
          </a:p>
          <a:p>
            <a:pPr marL="285750" indent="-285750">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r>
              <a:rPr lang="en-GB">
                <a:latin typeface="Tiempos Text Regular"/>
              </a:rPr>
              <a:t>Code of Practice governs all assessment processes including conflict of interest </a:t>
            </a:r>
            <a:endParaRPr lang="en-GB">
              <a:latin typeface="Tiempos Text Regular" panose="02020503060303060403" pitchFamily="18" charset="0"/>
            </a:endParaRPr>
          </a:p>
          <a:p>
            <a:pPr marL="285750" indent="-285750">
              <a:buFont typeface="Arial" panose="020B0604020202020204" pitchFamily="34" charset="0"/>
              <a:buChar char="•"/>
            </a:pPr>
            <a:endParaRPr lang="en-GB">
              <a:latin typeface="Tiempos Text Regular" panose="02020503060303060403" pitchFamily="18" charset="0"/>
            </a:endParaRPr>
          </a:p>
          <a:p>
            <a:pPr marL="285750" indent="-285750">
              <a:buFont typeface="Arial" panose="020B0604020202020204" pitchFamily="34" charset="0"/>
              <a:buChar char="•"/>
            </a:pPr>
            <a:endParaRPr lang="en-GB">
              <a:latin typeface="Tiempos Text Regular"/>
            </a:endParaRPr>
          </a:p>
        </p:txBody>
      </p:sp>
      <p:pic>
        <p:nvPicPr>
          <p:cNvPr id="9" name="Picture 8">
            <a:extLst>
              <a:ext uri="{FF2B5EF4-FFF2-40B4-BE49-F238E27FC236}">
                <a16:creationId xmlns:a16="http://schemas.microsoft.com/office/drawing/2014/main" id="{7F9D4815-9B84-4388-9C96-1E606E9F969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552829" y="106051"/>
            <a:ext cx="2501190" cy="2421768"/>
          </a:xfrm>
          <a:prstGeom prst="ellipse">
            <a:avLst/>
          </a:prstGeom>
        </p:spPr>
      </p:pic>
    </p:spTree>
    <p:extLst>
      <p:ext uri="{BB962C8B-B14F-4D97-AF65-F5344CB8AC3E}">
        <p14:creationId xmlns:p14="http://schemas.microsoft.com/office/powerpoint/2010/main" val="51525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Top tips	</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317863"/>
            <a:ext cx="7547981"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latin typeface="Tiempos Text Regular"/>
              </a:rPr>
              <a:t>Think carefully about the audience reading your application</a:t>
            </a:r>
            <a:endParaRPr lang="en-GB" sz="2000" dirty="0">
              <a:latin typeface="Tiempos Text Regular" panose="02020503060303060403" pitchFamily="18" charset="0"/>
            </a:endParaRPr>
          </a:p>
          <a:p>
            <a:pPr marL="285750" indent="-285750">
              <a:buFont typeface="Arial" panose="020B0604020202020204" pitchFamily="34" charset="0"/>
              <a:buChar char="•"/>
            </a:pPr>
            <a:endParaRPr lang="en-GB" sz="2000" dirty="0">
              <a:latin typeface="Tiempos Text Regular"/>
            </a:endParaRPr>
          </a:p>
          <a:p>
            <a:pPr marL="285750" indent="-285750">
              <a:buFont typeface="Arial" panose="020B0604020202020204" pitchFamily="34" charset="0"/>
              <a:buChar char="•"/>
            </a:pPr>
            <a:r>
              <a:rPr lang="en-GB" sz="2000" dirty="0">
                <a:latin typeface="Tiempos Text Regular"/>
              </a:rPr>
              <a:t>Write accessibly, with enthusiasm, offering a clear explanation of why your proposed research is important, original and worthwhile </a:t>
            </a:r>
          </a:p>
          <a:p>
            <a:pPr marL="285750" indent="-285750">
              <a:buFont typeface="Arial" panose="020B0604020202020204" pitchFamily="34" charset="0"/>
              <a:buChar char="•"/>
            </a:pPr>
            <a:endParaRPr lang="en-GB" sz="2000" dirty="0">
              <a:latin typeface="Tiempos Text Regular"/>
            </a:endParaRPr>
          </a:p>
          <a:p>
            <a:pPr marL="285750" indent="-285750">
              <a:buFont typeface="Arial" panose="020B0604020202020204" pitchFamily="34" charset="0"/>
              <a:buChar char="•"/>
            </a:pPr>
            <a:r>
              <a:rPr lang="en-GB" sz="2000" dirty="0">
                <a:latin typeface="Tiempos Text Regular"/>
              </a:rPr>
              <a:t>Avoid repetition when answering the questions in the application form</a:t>
            </a:r>
          </a:p>
          <a:p>
            <a:pPr marL="285750" indent="-285750">
              <a:buFont typeface="Arial" panose="020B0604020202020204" pitchFamily="34" charset="0"/>
              <a:buChar char="•"/>
            </a:pPr>
            <a:endParaRPr lang="en-GB" sz="2000" dirty="0">
              <a:latin typeface="Tiempos Text Regular"/>
            </a:endParaRPr>
          </a:p>
          <a:p>
            <a:pPr marL="285750" indent="-285750">
              <a:buFont typeface="Arial" panose="020B0604020202020204" pitchFamily="34" charset="0"/>
              <a:buChar char="•"/>
            </a:pPr>
            <a:r>
              <a:rPr lang="en-GB" sz="2000" dirty="0">
                <a:latin typeface="Tiempos Text Regular"/>
              </a:rPr>
              <a:t>Be concise – there is no need to use up any word limits</a:t>
            </a:r>
          </a:p>
          <a:p>
            <a:pPr marL="285750" indent="-285750">
              <a:buFont typeface="Arial" panose="020B0604020202020204" pitchFamily="34" charset="0"/>
              <a:buChar char="•"/>
            </a:pPr>
            <a:endParaRPr lang="en-GB" sz="2000" dirty="0">
              <a:latin typeface="Tiempos Text Regular"/>
            </a:endParaRPr>
          </a:p>
          <a:p>
            <a:pPr marL="285750" indent="-285750">
              <a:lnSpc>
                <a:spcPct val="100000"/>
              </a:lnSpc>
              <a:buFont typeface="Arial" panose="020B0604020202020204" pitchFamily="34" charset="0"/>
              <a:buChar char="•"/>
            </a:pPr>
            <a:r>
              <a:rPr lang="en-GB" sz="2000" dirty="0">
                <a:latin typeface="Tiempos Text Regular"/>
              </a:rPr>
              <a:t>Avoid jargon</a:t>
            </a:r>
          </a:p>
          <a:p>
            <a:pPr marL="285750" indent="-285750">
              <a:lnSpc>
                <a:spcPct val="100000"/>
              </a:lnSpc>
              <a:buFont typeface="Arial" panose="020B0604020202020204" pitchFamily="34" charset="0"/>
              <a:buChar char="•"/>
            </a:pPr>
            <a:endParaRPr lang="en-GB" sz="2000" dirty="0">
              <a:latin typeface="Tiempos Text Regular" panose="02020503060303060403" pitchFamily="18" charset="0"/>
            </a:endParaRPr>
          </a:p>
          <a:p>
            <a:pPr marL="285750" indent="-285750">
              <a:buFont typeface="Arial" panose="020B0604020202020204" pitchFamily="34" charset="0"/>
              <a:buChar char="•"/>
            </a:pPr>
            <a:r>
              <a:rPr lang="en-GB" sz="2000" dirty="0">
                <a:latin typeface="Tiempos Text Regular"/>
              </a:rPr>
              <a:t>Be realistic on proposed outcomes, publication plans and dissemination </a:t>
            </a:r>
          </a:p>
          <a:p>
            <a:pPr marL="285750" indent="-285750">
              <a:lnSpc>
                <a:spcPct val="100000"/>
              </a:lnSpc>
              <a:buFont typeface="Arial" panose="020B0604020202020204" pitchFamily="34" charset="0"/>
              <a:buChar char="•"/>
            </a:pPr>
            <a:endParaRPr lang="en-GB" sz="1600" dirty="0">
              <a:latin typeface="Tiempos Text Regular" panose="02020503060303060403" pitchFamily="18" charset="0"/>
            </a:endParaRPr>
          </a:p>
          <a:p>
            <a:pPr marL="285750" indent="-285750">
              <a:buFont typeface="Arial" panose="020B0604020202020204" pitchFamily="34" charset="0"/>
              <a:buChar char="•"/>
            </a:pPr>
            <a:endParaRPr lang="en-GB" sz="1600" dirty="0">
              <a:latin typeface="Tiempos Text Regular"/>
            </a:endParaRPr>
          </a:p>
        </p:txBody>
      </p:sp>
      <p:pic>
        <p:nvPicPr>
          <p:cNvPr id="5" name="Picture 4">
            <a:extLst>
              <a:ext uri="{FF2B5EF4-FFF2-40B4-BE49-F238E27FC236}">
                <a16:creationId xmlns:a16="http://schemas.microsoft.com/office/drawing/2014/main" id="{45E252EF-E749-483C-B50A-78528DAA204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064168" y="4651962"/>
            <a:ext cx="1938345" cy="1861031"/>
          </a:xfrm>
          <a:prstGeom prst="ellipse">
            <a:avLst/>
          </a:prstGeom>
        </p:spPr>
      </p:pic>
    </p:spTree>
    <p:extLst>
      <p:ext uri="{BB962C8B-B14F-4D97-AF65-F5344CB8AC3E}">
        <p14:creationId xmlns:p14="http://schemas.microsoft.com/office/powerpoint/2010/main" val="1198749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Top tips	</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317863"/>
            <a:ext cx="4905829" cy="338554"/>
          </a:xfrm>
          <a:prstGeom prst="rect">
            <a:avLst/>
          </a:prstGeom>
          <a:noFill/>
        </p:spPr>
        <p:txBody>
          <a:bodyPr wrap="square" lIns="91440" tIns="45720" rIns="91440" bIns="45720" rtlCol="0" anchor="t">
            <a:spAutoFit/>
          </a:bodyPr>
          <a:lstStyle/>
          <a:p>
            <a:pPr marL="285750" indent="-285750">
              <a:lnSpc>
                <a:spcPct val="100000"/>
              </a:lnSpc>
              <a:buFont typeface="Arial" panose="020B0604020202020204" pitchFamily="34" charset="0"/>
              <a:buChar char="•"/>
            </a:pPr>
            <a:endParaRPr lang="en-GB" sz="1600">
              <a:latin typeface="Tiempos Text Regular"/>
            </a:endParaRPr>
          </a:p>
        </p:txBody>
      </p:sp>
      <p:pic>
        <p:nvPicPr>
          <p:cNvPr id="5" name="Picture 4">
            <a:extLst>
              <a:ext uri="{FF2B5EF4-FFF2-40B4-BE49-F238E27FC236}">
                <a16:creationId xmlns:a16="http://schemas.microsoft.com/office/drawing/2014/main" id="{45E252EF-E749-483C-B50A-78528DAA204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57712" y="3525528"/>
            <a:ext cx="2029454" cy="1960423"/>
          </a:xfrm>
          <a:prstGeom prst="ellipse">
            <a:avLst/>
          </a:prstGeom>
        </p:spPr>
      </p:pic>
      <p:sp>
        <p:nvSpPr>
          <p:cNvPr id="2" name="TextBox 1">
            <a:extLst>
              <a:ext uri="{FF2B5EF4-FFF2-40B4-BE49-F238E27FC236}">
                <a16:creationId xmlns:a16="http://schemas.microsoft.com/office/drawing/2014/main" id="{66C441E0-DFB6-450B-8624-4F3F8DA8286B}"/>
              </a:ext>
            </a:extLst>
          </p:cNvPr>
          <p:cNvSpPr txBox="1"/>
          <p:nvPr/>
        </p:nvSpPr>
        <p:spPr>
          <a:xfrm>
            <a:off x="2347291" y="1270552"/>
            <a:ext cx="735992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1600" dirty="0">
                <a:latin typeface="Tiempos Text Regular"/>
                <a:cs typeface="Arial"/>
              </a:rPr>
              <a:t> </a:t>
            </a:r>
            <a:r>
              <a:rPr lang="en-GB" dirty="0">
                <a:latin typeface="Tiempos Text Regular"/>
                <a:cs typeface="Arial"/>
              </a:rPr>
              <a:t>Allocate time to fully prepare the application in advance of the deadline and notify your referee too​</a:t>
            </a:r>
          </a:p>
          <a:p>
            <a:pPr>
              <a:buChar char="•"/>
            </a:pPr>
            <a:endParaRPr lang="en-GB" dirty="0">
              <a:latin typeface="Tiempos Text Regular"/>
              <a:cs typeface="Arial"/>
            </a:endParaRPr>
          </a:p>
          <a:p>
            <a:pPr>
              <a:buChar char="•"/>
            </a:pPr>
            <a:r>
              <a:rPr lang="en-GB" dirty="0">
                <a:latin typeface="Tiempos Text Regular"/>
                <a:cs typeface="Arial"/>
              </a:rPr>
              <a:t>Become familiar with the Flexi-Grant online grants management system</a:t>
            </a:r>
          </a:p>
          <a:p>
            <a:r>
              <a:rPr lang="en-GB" dirty="0">
                <a:latin typeface="Tiempos Text Regular"/>
                <a:cs typeface="Arial"/>
              </a:rPr>
              <a:t>​</a:t>
            </a:r>
            <a:endParaRPr lang="en-US" dirty="0">
              <a:latin typeface="Tiempos Text Regular"/>
              <a:cs typeface="Arial"/>
            </a:endParaRPr>
          </a:p>
          <a:p>
            <a:pPr>
              <a:buChar char="•"/>
            </a:pPr>
            <a:r>
              <a:rPr lang="en-US" dirty="0">
                <a:latin typeface="Tiempos Text Regular"/>
                <a:cs typeface="Arial"/>
              </a:rPr>
              <a:t> Prepare your application in word outside the Flexi-Grant system to reduce risk of loss of data due to internet problems​</a:t>
            </a:r>
          </a:p>
          <a:p>
            <a:pPr>
              <a:buChar char="•"/>
            </a:pPr>
            <a:endParaRPr lang="en-GB" dirty="0">
              <a:latin typeface="Tiempos Text Regular"/>
              <a:cs typeface="Arial"/>
            </a:endParaRPr>
          </a:p>
          <a:p>
            <a:pPr>
              <a:buChar char="•"/>
            </a:pPr>
            <a:r>
              <a:rPr lang="en-GB" dirty="0">
                <a:latin typeface="Tiempos Text Regular"/>
                <a:cs typeface="Arial"/>
              </a:rPr>
              <a:t> Thoroughly read the scheme guidance notes and frequently asked questions</a:t>
            </a:r>
            <a:r>
              <a:rPr lang="en-US" dirty="0">
                <a:latin typeface="Tiempos Text Regular"/>
                <a:cs typeface="Arial"/>
              </a:rPr>
              <a:t>​</a:t>
            </a:r>
          </a:p>
          <a:p>
            <a:pPr>
              <a:buChar char="•"/>
            </a:pPr>
            <a:endParaRPr lang="en-GB" dirty="0">
              <a:latin typeface="Tiempos Text Regular"/>
              <a:cs typeface="Arial"/>
            </a:endParaRPr>
          </a:p>
          <a:p>
            <a:pPr>
              <a:buChar char="•"/>
            </a:pPr>
            <a:r>
              <a:rPr lang="en-GB" dirty="0">
                <a:latin typeface="Tiempos Text Regular"/>
                <a:cs typeface="Arial"/>
              </a:rPr>
              <a:t> Share your application with colleagues and your Research Office </a:t>
            </a:r>
            <a:r>
              <a:rPr lang="en-US" dirty="0">
                <a:latin typeface="Tiempos Text Regular"/>
                <a:cs typeface="Arial"/>
              </a:rPr>
              <a:t>​</a:t>
            </a:r>
          </a:p>
          <a:p>
            <a:pPr>
              <a:buChar char="•"/>
            </a:pPr>
            <a:endParaRPr lang="en-GB" dirty="0">
              <a:latin typeface="Tiempos Text Regular"/>
              <a:cs typeface="Arial"/>
            </a:endParaRPr>
          </a:p>
          <a:p>
            <a:pPr>
              <a:buChar char="•"/>
            </a:pPr>
            <a:r>
              <a:rPr lang="en-GB" dirty="0">
                <a:latin typeface="Tiempos Text Regular"/>
                <a:cs typeface="Arial"/>
              </a:rPr>
              <a:t> Contact the BA's Research Funding team for help and support in advance of the submission deadline </a:t>
            </a:r>
          </a:p>
        </p:txBody>
      </p:sp>
    </p:spTree>
    <p:extLst>
      <p:ext uri="{BB962C8B-B14F-4D97-AF65-F5344CB8AC3E}">
        <p14:creationId xmlns:p14="http://schemas.microsoft.com/office/powerpoint/2010/main" val="3751627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Contacts</a:t>
            </a:r>
          </a:p>
        </p:txBody>
      </p:sp>
      <p:sp>
        <p:nvSpPr>
          <p:cNvPr id="7" name="TextBox 6">
            <a:extLst>
              <a:ext uri="{FF2B5EF4-FFF2-40B4-BE49-F238E27FC236}">
                <a16:creationId xmlns:a16="http://schemas.microsoft.com/office/drawing/2014/main" id="{F7920821-5F80-4B24-BD91-CF677FF9F229}"/>
              </a:ext>
            </a:extLst>
          </p:cNvPr>
          <p:cNvSpPr txBox="1"/>
          <p:nvPr/>
        </p:nvSpPr>
        <p:spPr>
          <a:xfrm>
            <a:off x="2380343" y="1152955"/>
            <a:ext cx="5362444" cy="5266185"/>
          </a:xfrm>
          <a:prstGeom prst="rect">
            <a:avLst/>
          </a:prstGeom>
          <a:noFill/>
        </p:spPr>
        <p:txBody>
          <a:bodyPr wrap="square" lIns="91440" tIns="45720" rIns="91440" bIns="45720" rtlCol="0" anchor="t">
            <a:spAutoFit/>
          </a:bodyPr>
          <a:lstStyle/>
          <a:p>
            <a:pPr>
              <a:lnSpc>
                <a:spcPct val="150000"/>
              </a:lnSpc>
            </a:pPr>
            <a:r>
              <a:rPr lang="en-GB" sz="2000" dirty="0">
                <a:solidFill>
                  <a:schemeClr val="tx1">
                    <a:lumMod val="90000"/>
                    <a:lumOff val="10000"/>
                  </a:schemeClr>
                </a:solidFill>
                <a:latin typeface="Tiempos Text Regular"/>
                <a:hlinkClick r:id="rId3">
                  <a:extLst>
                    <a:ext uri="{A12FA001-AC4F-418D-AE19-62706E023703}">
                      <ahyp:hlinkClr xmlns:ahyp="http://schemas.microsoft.com/office/drawing/2018/hyperlinkcolor" val="tx"/>
                    </a:ext>
                  </a:extLst>
                </a:hlinkClick>
              </a:rPr>
              <a:t>grants@thebritishacademy.ac.uk</a:t>
            </a:r>
            <a:r>
              <a:rPr lang="en-GB" sz="2000" dirty="0">
                <a:solidFill>
                  <a:schemeClr val="tx1">
                    <a:lumMod val="90000"/>
                    <a:lumOff val="10000"/>
                  </a:schemeClr>
                </a:solidFill>
                <a:latin typeface="Tiempos Text Regular"/>
              </a:rPr>
              <a:t> </a:t>
            </a:r>
          </a:p>
          <a:p>
            <a:pPr>
              <a:lnSpc>
                <a:spcPct val="150000"/>
              </a:lnSpc>
            </a:pPr>
            <a:r>
              <a:rPr lang="en-GB" sz="2000" dirty="0">
                <a:solidFill>
                  <a:schemeClr val="tx1">
                    <a:lumMod val="90000"/>
                    <a:lumOff val="10000"/>
                  </a:schemeClr>
                </a:solidFill>
                <a:latin typeface="Tiempos Text Regular"/>
                <a:hlinkClick r:id="rId4">
                  <a:extLst>
                    <a:ext uri="{A12FA001-AC4F-418D-AE19-62706E023703}">
                      <ahyp:hlinkClr xmlns:ahyp="http://schemas.microsoft.com/office/drawing/2018/hyperlinkcolor" val="tx"/>
                    </a:ext>
                  </a:extLst>
                </a:hlinkClick>
              </a:rPr>
              <a:t>flexigrant@thebritishacademy.ac.uk</a:t>
            </a:r>
            <a:r>
              <a:rPr lang="en-GB" sz="2000" dirty="0">
                <a:solidFill>
                  <a:schemeClr val="tx1">
                    <a:lumMod val="90000"/>
                    <a:lumOff val="10000"/>
                  </a:schemeClr>
                </a:solidFill>
                <a:latin typeface="Tiempos Text Regular"/>
              </a:rPr>
              <a:t> </a:t>
            </a:r>
          </a:p>
          <a:p>
            <a:pPr>
              <a:lnSpc>
                <a:spcPct val="150000"/>
              </a:lnSpc>
            </a:pPr>
            <a:r>
              <a:rPr lang="en-GB" sz="2000" dirty="0">
                <a:solidFill>
                  <a:schemeClr val="tx1">
                    <a:lumMod val="90000"/>
                    <a:lumOff val="10000"/>
                  </a:schemeClr>
                </a:solidFill>
                <a:latin typeface="Tiempos Text Regular"/>
                <a:hlinkClick r:id="rId5">
                  <a:extLst>
                    <a:ext uri="{A12FA001-AC4F-418D-AE19-62706E023703}">
                      <ahyp:hlinkClr xmlns:ahyp="http://schemas.microsoft.com/office/drawing/2018/hyperlinkcolor" val="tx"/>
                    </a:ext>
                  </a:extLst>
                </a:hlinkClick>
              </a:rPr>
              <a:t>posts@thebritishacademy.ac.uk</a:t>
            </a:r>
            <a:r>
              <a:rPr lang="en-GB" sz="2000" dirty="0">
                <a:solidFill>
                  <a:schemeClr val="tx1">
                    <a:lumMod val="90000"/>
                    <a:lumOff val="10000"/>
                  </a:schemeClr>
                </a:solidFill>
                <a:latin typeface="Tiempos Text Regular"/>
              </a:rPr>
              <a:t> </a:t>
            </a:r>
          </a:p>
          <a:p>
            <a:pPr>
              <a:lnSpc>
                <a:spcPct val="150000"/>
              </a:lnSpc>
            </a:pPr>
            <a:r>
              <a:rPr lang="en-GB" sz="2000" dirty="0">
                <a:solidFill>
                  <a:schemeClr val="tx1">
                    <a:lumMod val="90000"/>
                    <a:lumOff val="10000"/>
                  </a:schemeClr>
                </a:solidFill>
                <a:latin typeface="Tiempos Text Regular"/>
                <a:hlinkClick r:id="rId6">
                  <a:extLst>
                    <a:ext uri="{A12FA001-AC4F-418D-AE19-62706E023703}">
                      <ahyp:hlinkClr xmlns:ahyp="http://schemas.microsoft.com/office/drawing/2018/hyperlinkcolor" val="tx"/>
                    </a:ext>
                  </a:extLst>
                </a:hlinkClick>
              </a:rPr>
              <a:t>overseas@thebritishacademy.ac.uk</a:t>
            </a:r>
            <a:endParaRPr lang="en-GB" sz="2000" dirty="0">
              <a:solidFill>
                <a:schemeClr val="tx1">
                  <a:lumMod val="90000"/>
                  <a:lumOff val="10000"/>
                </a:schemeClr>
              </a:solidFill>
              <a:latin typeface="Tiempos Text Regular"/>
            </a:endParaRPr>
          </a:p>
          <a:p>
            <a:pPr>
              <a:lnSpc>
                <a:spcPct val="150000"/>
              </a:lnSpc>
            </a:pPr>
            <a:r>
              <a:rPr lang="en-GB" sz="2000" dirty="0">
                <a:solidFill>
                  <a:schemeClr val="tx1">
                    <a:lumMod val="90000"/>
                    <a:lumOff val="10000"/>
                  </a:schemeClr>
                </a:solidFill>
                <a:latin typeface="Tiempos Text Regular"/>
                <a:cs typeface="Calibri"/>
                <a:hlinkClick r:id="rId7">
                  <a:extLst>
                    <a:ext uri="{A12FA001-AC4F-418D-AE19-62706E023703}">
                      <ahyp:hlinkClr xmlns:ahyp="http://schemas.microsoft.com/office/drawing/2018/hyperlinkcolor" val="tx"/>
                    </a:ext>
                  </a:extLst>
                </a:hlinkClick>
              </a:rPr>
              <a:t>internationalgrants@thebritishacademy.ac.uk</a:t>
            </a:r>
            <a:endParaRPr lang="en-GB" sz="2000" dirty="0">
              <a:solidFill>
                <a:schemeClr val="tx1">
                  <a:lumMod val="90000"/>
                  <a:lumOff val="10000"/>
                </a:schemeClr>
              </a:solidFill>
              <a:latin typeface="Tiempos Text Regular"/>
              <a:cs typeface="Calibri" panose="020F0502020204030204"/>
            </a:endParaRPr>
          </a:p>
          <a:p>
            <a:pPr>
              <a:lnSpc>
                <a:spcPct val="150000"/>
              </a:lnSpc>
            </a:pPr>
            <a:endParaRPr lang="en-GB" dirty="0">
              <a:solidFill>
                <a:schemeClr val="tx1">
                  <a:lumMod val="90000"/>
                  <a:lumOff val="10000"/>
                </a:schemeClr>
              </a:solidFill>
              <a:latin typeface="Tiempos Text Regular"/>
              <a:cs typeface="Calibri" panose="020F0502020204030204"/>
            </a:endParaRPr>
          </a:p>
          <a:p>
            <a:pPr>
              <a:lnSpc>
                <a:spcPct val="150000"/>
              </a:lnSpc>
            </a:pPr>
            <a:endParaRPr lang="en-GB" dirty="0">
              <a:solidFill>
                <a:srgbClr val="383838"/>
              </a:solidFill>
              <a:latin typeface="Tiempos Text Regular" panose="02020503060303060403" pitchFamily="18" charset="0"/>
              <a:cs typeface="Calibri"/>
            </a:endParaRPr>
          </a:p>
          <a:p>
            <a:pPr>
              <a:lnSpc>
                <a:spcPct val="150000"/>
              </a:lnSpc>
            </a:pPr>
            <a:endParaRPr lang="en-GB" dirty="0">
              <a:solidFill>
                <a:srgbClr val="383838"/>
              </a:solidFill>
              <a:latin typeface="Tiempos Text Regular" panose="02020503060303060403" pitchFamily="18" charset="0"/>
              <a:cs typeface="Calibri"/>
            </a:endParaRPr>
          </a:p>
          <a:p>
            <a:pPr>
              <a:lnSpc>
                <a:spcPct val="150000"/>
              </a:lnSpc>
            </a:pPr>
            <a:endParaRPr lang="en-GB" dirty="0">
              <a:solidFill>
                <a:srgbClr val="FF0000"/>
              </a:solidFill>
              <a:latin typeface="Tiempos Text Regular" panose="02020503060303060403" pitchFamily="18" charset="0"/>
              <a:cs typeface="Calibri"/>
            </a:endParaRPr>
          </a:p>
          <a:p>
            <a:pPr>
              <a:lnSpc>
                <a:spcPct val="150000"/>
              </a:lnSpc>
            </a:pPr>
            <a:endParaRPr lang="en-GB" dirty="0">
              <a:solidFill>
                <a:schemeClr val="tx1">
                  <a:lumMod val="90000"/>
                  <a:lumOff val="10000"/>
                </a:schemeClr>
              </a:solidFill>
              <a:latin typeface="Calibri"/>
              <a:cs typeface="Calibri"/>
            </a:endParaRPr>
          </a:p>
          <a:p>
            <a:pPr>
              <a:lnSpc>
                <a:spcPct val="150000"/>
              </a:lnSpc>
            </a:pPr>
            <a:endParaRPr lang="en-GB" dirty="0">
              <a:solidFill>
                <a:schemeClr val="tx1">
                  <a:lumMod val="90000"/>
                  <a:lumOff val="10000"/>
                </a:schemeClr>
              </a:solidFill>
              <a:latin typeface="Tiempos Text Regular" panose="02020503060303060403" pitchFamily="18" charset="0"/>
            </a:endParaRPr>
          </a:p>
          <a:p>
            <a:pPr>
              <a:lnSpc>
                <a:spcPct val="150000"/>
              </a:lnSpc>
            </a:pPr>
            <a:endParaRPr lang="en-GB" dirty="0">
              <a:solidFill>
                <a:schemeClr val="tx1">
                  <a:lumMod val="90000"/>
                  <a:lumOff val="10000"/>
                </a:schemeClr>
              </a:solidFill>
              <a:latin typeface="Tiempos Text Regular" panose="02020503060303060403" pitchFamily="18" charset="0"/>
            </a:endParaRPr>
          </a:p>
        </p:txBody>
      </p:sp>
      <p:pic>
        <p:nvPicPr>
          <p:cNvPr id="6" name="Picture 5">
            <a:extLst>
              <a:ext uri="{FF2B5EF4-FFF2-40B4-BE49-F238E27FC236}">
                <a16:creationId xmlns:a16="http://schemas.microsoft.com/office/drawing/2014/main" id="{32B49851-C769-440E-80C9-BD06BF5299E3}"/>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8044069" y="2114028"/>
            <a:ext cx="3358814" cy="3358813"/>
          </a:xfrm>
          <a:prstGeom prst="ellipse">
            <a:avLst/>
          </a:prstGeom>
        </p:spPr>
      </p:pic>
    </p:spTree>
    <p:extLst>
      <p:ext uri="{BB962C8B-B14F-4D97-AF65-F5344CB8AC3E}">
        <p14:creationId xmlns:p14="http://schemas.microsoft.com/office/powerpoint/2010/main" val="268866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81689"/>
          </a:xfrm>
          <a:prstGeom prst="rect">
            <a:avLst/>
          </a:prstGeom>
          <a:noFill/>
        </p:spPr>
        <p:txBody>
          <a:bodyPr wrap="square" lIns="91440" tIns="45720" rIns="91440" bIns="45720" rtlCol="0" anchor="t">
            <a:spAutoFit/>
          </a:bodyPr>
          <a:lstStyle/>
          <a:p>
            <a:pPr>
              <a:lnSpc>
                <a:spcPct val="67000"/>
              </a:lnSpc>
            </a:pPr>
            <a:r>
              <a:rPr lang="en-GB" sz="6200">
                <a:latin typeface="Founders Grotesk X-Cond SmBd"/>
              </a:rPr>
              <a:t>Our Activities </a:t>
            </a:r>
            <a:endParaRPr lang="en-GB" sz="6200" b="0">
              <a:solidFill>
                <a:schemeClr val="tx1"/>
              </a:solidFill>
              <a:latin typeface="Founders Grotesk X-Cond SmBd"/>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80343" y="1307917"/>
            <a:ext cx="6913096" cy="4770537"/>
          </a:xfrm>
          <a:prstGeom prst="rect">
            <a:avLst/>
          </a:prstGeom>
          <a:noFill/>
        </p:spPr>
        <p:txBody>
          <a:bodyPr wrap="square" lIns="91440" tIns="45720" rIns="91440" bIns="45720" rtlCol="0" anchor="t">
            <a:spAutoFit/>
          </a:bodyPr>
          <a:lstStyle/>
          <a:p>
            <a:pPr marL="285750" indent="-285750">
              <a:buFont typeface="Arial"/>
              <a:buChar char="•"/>
            </a:pPr>
            <a:r>
              <a:rPr lang="en-GB" sz="1600" dirty="0">
                <a:latin typeface="Tiempos Text Regular"/>
              </a:rPr>
              <a:t>Our policy and research work spans issues across public policy, skills, education and research. </a:t>
            </a:r>
            <a:endParaRPr lang="en-US" dirty="0">
              <a:cs typeface="Calibri" panose="020F0502020204030204"/>
            </a:endParaRPr>
          </a:p>
          <a:p>
            <a:endParaRPr lang="en-GB" sz="1600" dirty="0">
              <a:latin typeface="Tiempos Text Regular"/>
            </a:endParaRPr>
          </a:p>
          <a:p>
            <a:pPr marL="285750" indent="-285750">
              <a:buFont typeface="Arial"/>
              <a:buChar char="•"/>
            </a:pPr>
            <a:r>
              <a:rPr lang="en-GB" sz="1600" dirty="0">
                <a:latin typeface="Tiempos Text Regular"/>
              </a:rPr>
              <a:t>We provide a forum for examining issues at the heart of society and the economy </a:t>
            </a:r>
            <a:r>
              <a:rPr lang="en-GB" sz="1600" dirty="0" err="1">
                <a:latin typeface="Tiempos Text Regular"/>
              </a:rPr>
              <a:t>eg</a:t>
            </a:r>
            <a:r>
              <a:rPr lang="en-GB" sz="1600" dirty="0">
                <a:latin typeface="Tiempos Text Regular"/>
              </a:rPr>
              <a:t> '</a:t>
            </a:r>
            <a:r>
              <a:rPr lang="en-GB" sz="1600" dirty="0">
                <a:latin typeface="Tiempos Text Regular"/>
                <a:cs typeface="Calibri"/>
              </a:rPr>
              <a:t>The COVID Decade: understanding the long-term societal impacts of COVID-19' (evidence report) and 'Shaping the COVID decade: addressing the long-term societal impacts of COVID-19' (policy report)</a:t>
            </a:r>
            <a:r>
              <a:rPr lang="en-GB" sz="1600" dirty="0">
                <a:latin typeface="Tiempos Text Regular"/>
              </a:rPr>
              <a:t>.</a:t>
            </a:r>
            <a:br>
              <a:rPr lang="en-GB" sz="1600" dirty="0">
                <a:latin typeface="Tiempos Text Regular" panose="02020503060303060403" pitchFamily="18" charset="0"/>
              </a:rPr>
            </a:br>
            <a:endParaRPr lang="en-GB" sz="1600" dirty="0">
              <a:latin typeface="Tiempos Text Regular"/>
            </a:endParaRPr>
          </a:p>
          <a:p>
            <a:pPr marL="285750" indent="-285750">
              <a:buFont typeface="Arial"/>
              <a:buChar char="•"/>
            </a:pPr>
            <a:r>
              <a:rPr lang="en-GB" sz="1600" dirty="0">
                <a:latin typeface="Tiempos Text Regular"/>
              </a:rPr>
              <a:t>Our current programmes include: the Skills Programme, Cohesive</a:t>
            </a:r>
            <a:r>
              <a:rPr lang="en-GB" sz="1600" dirty="0">
                <a:solidFill>
                  <a:srgbClr val="FF0000"/>
                </a:solidFill>
                <a:latin typeface="Tiempos Text Regular"/>
              </a:rPr>
              <a:t> </a:t>
            </a:r>
            <a:r>
              <a:rPr lang="en-GB" sz="1600" dirty="0">
                <a:latin typeface="Tiempos Text Regular"/>
              </a:rPr>
              <a:t>Societies, the Observatory, and Future of the Corporation</a:t>
            </a:r>
            <a:r>
              <a:rPr lang="en-GB" sz="1600" dirty="0">
                <a:solidFill>
                  <a:srgbClr val="FF0000"/>
                </a:solidFill>
                <a:latin typeface="Tiempos Text Regular"/>
              </a:rPr>
              <a:t> </a:t>
            </a:r>
            <a:endParaRPr lang="en-GB" dirty="0">
              <a:solidFill>
                <a:srgbClr val="222222"/>
              </a:solidFill>
              <a:latin typeface="Calibri" panose="020F0502020204030204"/>
              <a:cs typeface="Calibri"/>
            </a:endParaRPr>
          </a:p>
          <a:p>
            <a:endParaRPr lang="en-GB" sz="1600" dirty="0">
              <a:solidFill>
                <a:srgbClr val="222222"/>
              </a:solidFill>
              <a:latin typeface="Tiempos Text Regular" panose="02020503060303060403" pitchFamily="18" charset="0"/>
              <a:cs typeface="Calibri"/>
            </a:endParaRPr>
          </a:p>
          <a:p>
            <a:pPr marL="285750" indent="-285750">
              <a:buFont typeface="Arial"/>
              <a:buChar char="•"/>
            </a:pPr>
            <a:r>
              <a:rPr lang="en-GB" sz="1600" dirty="0">
                <a:latin typeface="Tiempos Text Regular"/>
              </a:rPr>
              <a:t>Our events showcase the latest research and thinking in a variety of subjects – from psychology to history and literature to politics. Events organised by the British International Research Institutes.</a:t>
            </a:r>
          </a:p>
          <a:p>
            <a:pPr>
              <a:lnSpc>
                <a:spcPct val="100000"/>
              </a:lnSpc>
            </a:pPr>
            <a:endParaRPr lang="en-GB" sz="1600" dirty="0">
              <a:latin typeface="Tiempos Text Regular" panose="02020503060303060403" pitchFamily="18" charset="0"/>
            </a:endParaRPr>
          </a:p>
          <a:p>
            <a:pPr marL="285750" indent="-285750">
              <a:buFont typeface="Arial"/>
              <a:buChar char="•"/>
            </a:pPr>
            <a:r>
              <a:rPr lang="en-GB" sz="1600" dirty="0">
                <a:latin typeface="Tiempos Text Regular"/>
              </a:rPr>
              <a:t>Our current events include 10 Minute Talks from Fellows of the Academy; Summer Showcase June 2023 ; Blogs and Podcasts; and regional lectures.</a:t>
            </a:r>
            <a:endParaRPr lang="en-GB" sz="1600" dirty="0">
              <a:latin typeface="Tiempos Text Regular" panose="02020503060303060403" pitchFamily="18" charset="0"/>
            </a:endParaRPr>
          </a:p>
          <a:p>
            <a:pPr>
              <a:lnSpc>
                <a:spcPct val="100000"/>
              </a:lnSpc>
            </a:pPr>
            <a:endParaRPr lang="en-GB" sz="1600" dirty="0">
              <a:latin typeface="Tiempos Text Regular" panose="02020503060303060403" pitchFamily="18" charset="0"/>
            </a:endParaRPr>
          </a:p>
          <a:p>
            <a:pPr>
              <a:lnSpc>
                <a:spcPct val="100000"/>
              </a:lnSpc>
            </a:pPr>
            <a:endParaRPr lang="en-GB" sz="1600" dirty="0">
              <a:latin typeface="Tiempos Text Regular"/>
            </a:endParaRPr>
          </a:p>
        </p:txBody>
      </p:sp>
      <p:pic>
        <p:nvPicPr>
          <p:cNvPr id="4" name="Picture 3" descr="A screenshot of a social media post&#10;&#10;Description automatically generated">
            <a:extLst>
              <a:ext uri="{FF2B5EF4-FFF2-40B4-BE49-F238E27FC236}">
                <a16:creationId xmlns:a16="http://schemas.microsoft.com/office/drawing/2014/main" id="{BCA77E62-ED83-4652-B9B1-CDF0072EB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655" y="419100"/>
            <a:ext cx="1354281" cy="1913984"/>
          </a:xfrm>
          <a:prstGeom prst="rect">
            <a:avLst/>
          </a:prstGeom>
        </p:spPr>
      </p:pic>
      <p:pic>
        <p:nvPicPr>
          <p:cNvPr id="10" name="Picture 9" descr="A large tree in a park&#10;&#10;Description automatically generated">
            <a:extLst>
              <a:ext uri="{FF2B5EF4-FFF2-40B4-BE49-F238E27FC236}">
                <a16:creationId xmlns:a16="http://schemas.microsoft.com/office/drawing/2014/main" id="{4644B1B6-49D0-45D1-A3E3-30ED835B5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877" y="4677316"/>
            <a:ext cx="1304059" cy="1850922"/>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CD7AB0BF-82F6-4B24-81A1-696034C67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877" y="2579739"/>
            <a:ext cx="1304059" cy="1850922"/>
          </a:xfrm>
          <a:prstGeom prst="rect">
            <a:avLst/>
          </a:prstGeom>
        </p:spPr>
      </p:pic>
    </p:spTree>
    <p:extLst>
      <p:ext uri="{BB962C8B-B14F-4D97-AF65-F5344CB8AC3E}">
        <p14:creationId xmlns:p14="http://schemas.microsoft.com/office/powerpoint/2010/main" val="75107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35D84-C55F-43C2-AE4A-16356308420B}"/>
              </a:ext>
            </a:extLst>
          </p:cNvPr>
          <p:cNvSpPr txBox="1"/>
          <p:nvPr/>
        </p:nvSpPr>
        <p:spPr>
          <a:xfrm>
            <a:off x="2406810" y="1082749"/>
            <a:ext cx="692148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Tiempos Text Regular"/>
              </a:rPr>
              <a:t>Over 1400 Fellows</a:t>
            </a:r>
            <a:r>
              <a:rPr lang="en-US" dirty="0">
                <a:latin typeface="Tiempos Text Regular"/>
              </a:rPr>
              <a:t>​</a:t>
            </a:r>
            <a:endParaRPr lang="en-US" dirty="0">
              <a:latin typeface="Tiempos Text Regular" panose="02020503060303060403" pitchFamily="18" charset="0"/>
            </a:endParaRPr>
          </a:p>
          <a:p>
            <a:pPr marL="285750" indent="-285750">
              <a:buFont typeface="Arial"/>
              <a:buChar char="•"/>
            </a:pPr>
            <a:r>
              <a:rPr lang="en-GB" dirty="0">
                <a:latin typeface="Tiempos Text Regular"/>
              </a:rPr>
              <a:t>£40m</a:t>
            </a:r>
            <a:r>
              <a:rPr lang="en-GB" dirty="0">
                <a:solidFill>
                  <a:srgbClr val="FF0000"/>
                </a:solidFill>
                <a:latin typeface="Tiempos Text Regular"/>
              </a:rPr>
              <a:t> </a:t>
            </a:r>
            <a:r>
              <a:rPr lang="en-GB" dirty="0">
                <a:latin typeface="Tiempos Text Regular"/>
              </a:rPr>
              <a:t>awarded to researchers in the UK and overseas in the past year</a:t>
            </a:r>
            <a:r>
              <a:rPr lang="en-US" dirty="0">
                <a:latin typeface="Tiempos Text Regular"/>
              </a:rPr>
              <a:t>​</a:t>
            </a:r>
          </a:p>
          <a:p>
            <a:pPr marL="285750" indent="-285750">
              <a:buFont typeface="Arial"/>
              <a:buChar char="•"/>
            </a:pPr>
            <a:r>
              <a:rPr lang="en-GB" dirty="0">
                <a:latin typeface="Tiempos Text Regular"/>
              </a:rPr>
              <a:t>2,050 individual and project awards, including over 250 Early Career researchers​</a:t>
            </a:r>
            <a:endParaRPr lang="en-GB" dirty="0"/>
          </a:p>
          <a:p>
            <a:pPr marL="285750" indent="-285750">
              <a:buFont typeface="Arial"/>
              <a:buChar char="•"/>
            </a:pPr>
            <a:r>
              <a:rPr lang="en-GB" dirty="0">
                <a:latin typeface="Tiempos Text Regular"/>
              </a:rPr>
              <a:t>Over 20 new UK and over 60 overseas partnerships created by the eight British International Research Institutes​</a:t>
            </a:r>
            <a:endParaRPr lang="en-GB" dirty="0">
              <a:latin typeface="Tiempos Text Regular" panose="02020503060303060403" pitchFamily="18" charset="0"/>
            </a:endParaRPr>
          </a:p>
          <a:p>
            <a:pPr marL="285750" indent="-285750">
              <a:buFont typeface="Arial"/>
              <a:buChar char="•"/>
            </a:pPr>
            <a:r>
              <a:rPr lang="en-GB" dirty="0">
                <a:latin typeface="Tiempos Text Regular"/>
              </a:rPr>
              <a:t>1.5 million visits to our website​</a:t>
            </a:r>
          </a:p>
          <a:p>
            <a:pPr marL="285750" indent="-285750">
              <a:buFont typeface="Arial"/>
              <a:buChar char="•"/>
            </a:pPr>
            <a:r>
              <a:rPr lang="en-GB" dirty="0">
                <a:latin typeface="Tiempos Text Regular"/>
              </a:rPr>
              <a:t>10,000 attendees at our online events in the last year</a:t>
            </a:r>
            <a:r>
              <a:rPr lang="en-US" dirty="0">
                <a:latin typeface="Tiempos Text Regular"/>
              </a:rPr>
              <a:t>​</a:t>
            </a:r>
          </a:p>
          <a:p>
            <a:pPr marL="285750" indent="-285750">
              <a:buFont typeface="Arial"/>
              <a:buChar char="•"/>
            </a:pPr>
            <a:r>
              <a:rPr lang="en-GB" dirty="0">
                <a:latin typeface="Tiempos Text Regular"/>
              </a:rPr>
              <a:t>Over 50,000 people have watched one of our weekly 10-minute talks and 15,000 have listened to our new podcasts</a:t>
            </a:r>
          </a:p>
          <a:p>
            <a:pPr marL="285750" indent="-285750">
              <a:buFont typeface="Arial"/>
              <a:buChar char="•"/>
            </a:pPr>
            <a:r>
              <a:rPr lang="en-GB" dirty="0">
                <a:latin typeface="Tiempos Text Regular"/>
              </a:rPr>
              <a:t>Over 1,500 attended last year’s Summer Showcase​ 16-18 June 2022</a:t>
            </a:r>
          </a:p>
          <a:p>
            <a:pPr marL="285750" indent="-285750">
              <a:buFont typeface="Arial"/>
              <a:buChar char="•"/>
            </a:pPr>
            <a:r>
              <a:rPr lang="en-GB" dirty="0">
                <a:latin typeface="Tiempos Text Regular"/>
              </a:rPr>
              <a:t>Over 70% of attendees at our online events in 2020-21 live outside of London</a:t>
            </a:r>
            <a:endParaRPr lang="en-GB" dirty="0">
              <a:latin typeface="Tiempos Text Regular" panose="02020503060303060403" pitchFamily="18" charset="0"/>
            </a:endParaRPr>
          </a:p>
          <a:p>
            <a:pPr marL="285750" indent="-285750">
              <a:buFont typeface="Arial"/>
              <a:buChar char="•"/>
            </a:pPr>
            <a:r>
              <a:rPr lang="en-GB" dirty="0">
                <a:latin typeface="Tiempos Text Regular"/>
              </a:rPr>
              <a:t>Future of the Corporation materials were downloaded over 10,000 times​</a:t>
            </a:r>
            <a:endParaRPr lang="en-GB" dirty="0">
              <a:latin typeface="Tiempos Text Regular" panose="02020503060303060403" pitchFamily="18" charset="0"/>
            </a:endParaRPr>
          </a:p>
          <a:p>
            <a:r>
              <a:rPr lang="en-GB" dirty="0">
                <a:cs typeface="Segoe UI"/>
              </a:rPr>
              <a:t>​</a:t>
            </a:r>
            <a:endParaRPr lang="en-GB" dirty="0">
              <a:ea typeface="Calibri"/>
              <a:cs typeface="Segoe UI"/>
            </a:endParaRPr>
          </a:p>
          <a:p>
            <a:r>
              <a:rPr lang="en-GB" dirty="0">
                <a:cs typeface="Segoe UI"/>
              </a:rPr>
              <a:t>​</a:t>
            </a:r>
            <a:endParaRPr lang="en-GB" dirty="0">
              <a:ea typeface="Calibri"/>
              <a:cs typeface="Segoe UI"/>
            </a:endParaRPr>
          </a:p>
        </p:txBody>
      </p:sp>
      <p:sp>
        <p:nvSpPr>
          <p:cNvPr id="3" name="TextBox 2">
            <a:extLst>
              <a:ext uri="{FF2B5EF4-FFF2-40B4-BE49-F238E27FC236}">
                <a16:creationId xmlns:a16="http://schemas.microsoft.com/office/drawing/2014/main" id="{2759484D-8B0A-4F0F-ABDD-CE4ABA82DBD1}"/>
              </a:ext>
            </a:extLst>
          </p:cNvPr>
          <p:cNvSpPr txBox="1"/>
          <p:nvPr/>
        </p:nvSpPr>
        <p:spPr>
          <a:xfrm>
            <a:off x="2296632" y="161259"/>
            <a:ext cx="82809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Founders Grotesk X-Cond SmBd"/>
              </a:rPr>
              <a:t>The Academy in Numbers</a:t>
            </a:r>
          </a:p>
        </p:txBody>
      </p:sp>
      <p:pic>
        <p:nvPicPr>
          <p:cNvPr id="4" name="Picture 4" descr="A picture containing person&#10;&#10;Description automatically generated">
            <a:extLst>
              <a:ext uri="{FF2B5EF4-FFF2-40B4-BE49-F238E27FC236}">
                <a16:creationId xmlns:a16="http://schemas.microsoft.com/office/drawing/2014/main" id="{4E9AFF3E-1438-43C6-A499-A5B7925906AF}"/>
              </a:ext>
            </a:extLst>
          </p:cNvPr>
          <p:cNvPicPr>
            <a:picLocks noChangeAspect="1"/>
          </p:cNvPicPr>
          <p:nvPr/>
        </p:nvPicPr>
        <p:blipFill>
          <a:blip r:embed="rId3"/>
          <a:stretch>
            <a:fillRect/>
          </a:stretch>
        </p:blipFill>
        <p:spPr>
          <a:xfrm>
            <a:off x="10197952" y="1085407"/>
            <a:ext cx="1790700" cy="1143000"/>
          </a:xfrm>
          <a:prstGeom prst="rect">
            <a:avLst/>
          </a:prstGeom>
        </p:spPr>
      </p:pic>
      <p:pic>
        <p:nvPicPr>
          <p:cNvPr id="5" name="Picture 5">
            <a:extLst>
              <a:ext uri="{FF2B5EF4-FFF2-40B4-BE49-F238E27FC236}">
                <a16:creationId xmlns:a16="http://schemas.microsoft.com/office/drawing/2014/main" id="{9F614A5D-DCC7-480C-9E5E-80A9EF8D5CFB}"/>
              </a:ext>
            </a:extLst>
          </p:cNvPr>
          <p:cNvPicPr>
            <a:picLocks noChangeAspect="1"/>
          </p:cNvPicPr>
          <p:nvPr/>
        </p:nvPicPr>
        <p:blipFill>
          <a:blip r:embed="rId4"/>
          <a:stretch>
            <a:fillRect/>
          </a:stretch>
        </p:blipFill>
        <p:spPr>
          <a:xfrm>
            <a:off x="10165943" y="2520248"/>
            <a:ext cx="1819275" cy="1285875"/>
          </a:xfrm>
          <a:prstGeom prst="rect">
            <a:avLst/>
          </a:prstGeom>
        </p:spPr>
      </p:pic>
      <p:pic>
        <p:nvPicPr>
          <p:cNvPr id="6" name="Picture 6">
            <a:extLst>
              <a:ext uri="{FF2B5EF4-FFF2-40B4-BE49-F238E27FC236}">
                <a16:creationId xmlns:a16="http://schemas.microsoft.com/office/drawing/2014/main" id="{FD3F856A-D8F2-48C0-AF69-BB55690ACAC3}"/>
              </a:ext>
            </a:extLst>
          </p:cNvPr>
          <p:cNvPicPr>
            <a:picLocks noChangeAspect="1"/>
          </p:cNvPicPr>
          <p:nvPr/>
        </p:nvPicPr>
        <p:blipFill>
          <a:blip r:embed="rId5"/>
          <a:stretch>
            <a:fillRect/>
          </a:stretch>
        </p:blipFill>
        <p:spPr>
          <a:xfrm>
            <a:off x="10179567" y="4153231"/>
            <a:ext cx="1809750" cy="1209675"/>
          </a:xfrm>
          <a:prstGeom prst="rect">
            <a:avLst/>
          </a:prstGeom>
        </p:spPr>
      </p:pic>
    </p:spTree>
    <p:extLst>
      <p:ext uri="{BB962C8B-B14F-4D97-AF65-F5344CB8AC3E}">
        <p14:creationId xmlns:p14="http://schemas.microsoft.com/office/powerpoint/2010/main" val="356143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Our subject areas</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849217" y="1789043"/>
            <a:ext cx="6327913" cy="4001095"/>
          </a:xfrm>
          <a:prstGeom prst="rect">
            <a:avLst/>
          </a:prstGeom>
          <a:noFill/>
        </p:spPr>
        <p:txBody>
          <a:bodyPr wrap="square" rtlCol="0" anchor="t">
            <a:spAutoFit/>
          </a:bodyPr>
          <a:lstStyle/>
          <a:p>
            <a:pPr>
              <a:lnSpc>
                <a:spcPct val="100000"/>
              </a:lnSpc>
            </a:pPr>
            <a:endParaRPr lang="en-GB" dirty="0">
              <a:latin typeface="Tiempos Text Regular" panose="02020503060303060403" pitchFamily="18" charset="0"/>
            </a:endParaRPr>
          </a:p>
          <a:p>
            <a:pPr marL="285750" indent="-285750">
              <a:lnSpc>
                <a:spcPct val="100000"/>
              </a:lnSpc>
              <a:buFont typeface="Arial" panose="020B0604020202020204" pitchFamily="34" charset="0"/>
              <a:buChar char="•"/>
            </a:pPr>
            <a:r>
              <a:rPr lang="en-GB" sz="2800" dirty="0">
                <a:latin typeface="Tiempos Text Regular" panose="02020503060303060403" pitchFamily="18" charset="0"/>
              </a:rPr>
              <a:t>Humanities</a:t>
            </a:r>
          </a:p>
          <a:p>
            <a:pPr marL="285750" indent="-285750">
              <a:lnSpc>
                <a:spcPct val="100000"/>
              </a:lnSpc>
              <a:buFont typeface="Arial" panose="020B0604020202020204" pitchFamily="34" charset="0"/>
              <a:buChar char="•"/>
            </a:pPr>
            <a:r>
              <a:rPr lang="en-GB" sz="2800" dirty="0">
                <a:latin typeface="Tiempos Text Regular" panose="02020503060303060403" pitchFamily="18" charset="0"/>
              </a:rPr>
              <a:t>Social Sciences</a:t>
            </a:r>
          </a:p>
          <a:p>
            <a:pPr>
              <a:lnSpc>
                <a:spcPct val="100000"/>
              </a:lnSpc>
            </a:pPr>
            <a:endParaRPr lang="en-GB" dirty="0">
              <a:latin typeface="Tiempos Text Regular" panose="02020503060303060403" pitchFamily="18" charset="0"/>
            </a:endParaRPr>
          </a:p>
          <a:p>
            <a:endParaRPr lang="en-GB" dirty="0">
              <a:latin typeface="Tiempos Text Regular"/>
            </a:endParaRPr>
          </a:p>
          <a:p>
            <a:pPr>
              <a:lnSpc>
                <a:spcPct val="100000"/>
              </a:lnSpc>
            </a:pPr>
            <a:r>
              <a:rPr lang="en-GB" dirty="0">
                <a:latin typeface="Tiempos Text Regular"/>
              </a:rPr>
              <a:t>In most schemes, there are no thematic priorities and the aim is to support research across the whole range of Social Sciences and Humanities subject areas.</a:t>
            </a:r>
            <a:endParaRPr lang="en-GB" dirty="0">
              <a:cs typeface="Calibri"/>
            </a:endParaRPr>
          </a:p>
          <a:p>
            <a:pPr>
              <a:lnSpc>
                <a:spcPct val="100000"/>
              </a:lnSpc>
            </a:pPr>
            <a:endParaRPr lang="en-GB" dirty="0">
              <a:latin typeface="Tiempos Text Regular" panose="02020503060303060403" pitchFamily="18" charset="0"/>
            </a:endParaRPr>
          </a:p>
          <a:p>
            <a:pPr>
              <a:lnSpc>
                <a:spcPct val="100000"/>
              </a:lnSpc>
            </a:pPr>
            <a:endParaRPr lang="en-GB" dirty="0">
              <a:latin typeface="Tiempos Text Regular" panose="02020503060303060403" pitchFamily="18" charset="0"/>
            </a:endParaRPr>
          </a:p>
          <a:p>
            <a:pPr>
              <a:lnSpc>
                <a:spcPct val="100000"/>
              </a:lnSpc>
            </a:pPr>
            <a:r>
              <a:rPr lang="en-GB" dirty="0">
                <a:latin typeface="Tiempos Text Regular"/>
              </a:rPr>
              <a:t>We work closely with the other National Academies and Research Councils</a:t>
            </a:r>
          </a:p>
          <a:p>
            <a:pPr lvl="1"/>
            <a:endParaRPr lang="en-GB" dirty="0">
              <a:latin typeface="Tiempos Text Regular" panose="02020503060303060403" pitchFamily="18" charset="0"/>
            </a:endParaRPr>
          </a:p>
        </p:txBody>
      </p:sp>
      <p:pic>
        <p:nvPicPr>
          <p:cNvPr id="7" name="Picture 6">
            <a:extLst>
              <a:ext uri="{FF2B5EF4-FFF2-40B4-BE49-F238E27FC236}">
                <a16:creationId xmlns:a16="http://schemas.microsoft.com/office/drawing/2014/main" id="{07FC2DEF-E4CA-443D-8C81-3553E95F7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14027" y="619636"/>
            <a:ext cx="1546174" cy="1524000"/>
          </a:xfrm>
          <a:prstGeom prst="ellipse">
            <a:avLst/>
          </a:prstGeom>
        </p:spPr>
      </p:pic>
      <p:pic>
        <p:nvPicPr>
          <p:cNvPr id="9" name="Picture 8">
            <a:extLst>
              <a:ext uri="{FF2B5EF4-FFF2-40B4-BE49-F238E27FC236}">
                <a16:creationId xmlns:a16="http://schemas.microsoft.com/office/drawing/2014/main" id="{E749EBEB-C270-4953-8B4C-2F3990ACB85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14027" y="2343089"/>
            <a:ext cx="1535881" cy="1595517"/>
          </a:xfrm>
          <a:prstGeom prst="ellipse">
            <a:avLst/>
          </a:prstGeom>
        </p:spPr>
      </p:pic>
      <p:pic>
        <p:nvPicPr>
          <p:cNvPr id="10" name="Picture 9">
            <a:extLst>
              <a:ext uri="{FF2B5EF4-FFF2-40B4-BE49-F238E27FC236}">
                <a16:creationId xmlns:a16="http://schemas.microsoft.com/office/drawing/2014/main" id="{FF5CC15D-FD18-44D7-AE91-FC1DD96FE7E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414027" y="4164897"/>
            <a:ext cx="1587181" cy="1524001"/>
          </a:xfrm>
          <a:prstGeom prst="ellipse">
            <a:avLst/>
          </a:prstGeom>
        </p:spPr>
      </p:pic>
    </p:spTree>
    <p:extLst>
      <p:ext uri="{BB962C8B-B14F-4D97-AF65-F5344CB8AC3E}">
        <p14:creationId xmlns:p14="http://schemas.microsoft.com/office/powerpoint/2010/main" val="160867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48F26-7D67-43B8-A2DF-BB2D9D80C1CB}"/>
              </a:ext>
            </a:extLst>
          </p:cNvPr>
          <p:cNvSpPr txBox="1"/>
          <p:nvPr/>
        </p:nvSpPr>
        <p:spPr>
          <a:xfrm>
            <a:off x="2380343" y="419100"/>
            <a:ext cx="5976255" cy="733855"/>
          </a:xfrm>
          <a:prstGeom prst="rect">
            <a:avLst/>
          </a:prstGeom>
          <a:noFill/>
        </p:spPr>
        <p:txBody>
          <a:bodyPr wrap="square" rtlCol="0">
            <a:spAutoFit/>
          </a:bodyPr>
          <a:lstStyle/>
          <a:p>
            <a:pPr>
              <a:lnSpc>
                <a:spcPct val="67000"/>
              </a:lnSpc>
            </a:pPr>
            <a:r>
              <a:rPr lang="en-GB" sz="6200">
                <a:latin typeface="Founders Grotesk X-Cond SmBd" panose="020B0703030202060203" pitchFamily="34" charset="0"/>
              </a:rPr>
              <a:t>Focus of research funding</a:t>
            </a:r>
            <a:endParaRPr lang="en-GB" sz="6200" b="0">
              <a:solidFill>
                <a:schemeClr val="tx1"/>
              </a:solidFill>
              <a:latin typeface="Founders Grotesk X-Cond SmBd" panose="020B0703030202060203" pitchFamily="34" charset="0"/>
            </a:endParaRPr>
          </a:p>
        </p:txBody>
      </p:sp>
      <p:sp>
        <p:nvSpPr>
          <p:cNvPr id="6" name="TextBox 5">
            <a:extLst>
              <a:ext uri="{FF2B5EF4-FFF2-40B4-BE49-F238E27FC236}">
                <a16:creationId xmlns:a16="http://schemas.microsoft.com/office/drawing/2014/main" id="{E709EB01-B988-4DBF-9530-7C3B88CAF0C6}"/>
              </a:ext>
            </a:extLst>
          </p:cNvPr>
          <p:cNvSpPr txBox="1"/>
          <p:nvPr/>
        </p:nvSpPr>
        <p:spPr>
          <a:xfrm>
            <a:off x="2334161" y="2482303"/>
            <a:ext cx="4905829" cy="2862322"/>
          </a:xfrm>
          <a:prstGeom prst="rect">
            <a:avLst/>
          </a:prstGeom>
          <a:noFill/>
        </p:spPr>
        <p:txBody>
          <a:bodyPr wrap="square" lIns="91440" tIns="45720" rIns="91440" bIns="45720" rtlCol="0" anchor="t">
            <a:spAutoFit/>
          </a:bodyPr>
          <a:lstStyle/>
          <a:p>
            <a:pPr marL="285750" indent="-285750">
              <a:lnSpc>
                <a:spcPct val="100000"/>
              </a:lnSpc>
              <a:buFont typeface="Arial" panose="020B0604020202020204" pitchFamily="34" charset="0"/>
              <a:buChar char="•"/>
            </a:pPr>
            <a:r>
              <a:rPr lang="en-GB">
                <a:latin typeface="Tiempos Text Regular"/>
              </a:rPr>
              <a:t>Postdoctoral Research</a:t>
            </a:r>
          </a:p>
          <a:p>
            <a:pPr marL="285750" indent="-285750">
              <a:lnSpc>
                <a:spcPct val="100000"/>
              </a:lnSpc>
              <a:buFont typeface="Arial" panose="020B0604020202020204" pitchFamily="34" charset="0"/>
              <a:buChar char="•"/>
            </a:pPr>
            <a:r>
              <a:rPr lang="en-GB">
                <a:latin typeface="Tiempos Text Regular"/>
              </a:rPr>
              <a:t>Support at particular key career path moments</a:t>
            </a:r>
          </a:p>
          <a:p>
            <a:pPr marL="285750" indent="-285750">
              <a:lnSpc>
                <a:spcPct val="100000"/>
              </a:lnSpc>
              <a:buFont typeface="Arial" panose="020B0604020202020204" pitchFamily="34" charset="0"/>
              <a:buChar char="•"/>
            </a:pPr>
            <a:r>
              <a:rPr lang="en-GB">
                <a:latin typeface="Tiempos Text Regular"/>
              </a:rPr>
              <a:t>Largely response-mode funding schemes, but increasing opportunities for challenge-led grants</a:t>
            </a:r>
          </a:p>
          <a:p>
            <a:pPr marL="285750" indent="-285750">
              <a:lnSpc>
                <a:spcPct val="100000"/>
              </a:lnSpc>
              <a:buFont typeface="Arial" panose="020B0604020202020204" pitchFamily="34" charset="0"/>
              <a:buChar char="•"/>
            </a:pPr>
            <a:r>
              <a:rPr lang="en-GB">
                <a:latin typeface="Tiempos Text Regular"/>
              </a:rPr>
              <a:t>Individuals</a:t>
            </a:r>
          </a:p>
          <a:p>
            <a:pPr marL="285750" indent="-285750">
              <a:lnSpc>
                <a:spcPct val="100000"/>
              </a:lnSpc>
              <a:buFont typeface="Arial" panose="020B0604020202020204" pitchFamily="34" charset="0"/>
              <a:buChar char="•"/>
            </a:pPr>
            <a:r>
              <a:rPr lang="en-GB">
                <a:latin typeface="Tiempos Text Regular"/>
              </a:rPr>
              <a:t>International engagement</a:t>
            </a:r>
          </a:p>
          <a:p>
            <a:pPr marL="285750" indent="-285750">
              <a:buFont typeface="Arial" panose="020B0604020202020204" pitchFamily="34" charset="0"/>
              <a:buChar char="•"/>
            </a:pPr>
            <a:r>
              <a:rPr lang="en-GB">
                <a:latin typeface="Tiempos Text Regular"/>
              </a:rPr>
              <a:t>Most schemes do not ask for an impact statement, but we encourage communication of scholarly findings</a:t>
            </a:r>
          </a:p>
        </p:txBody>
      </p:sp>
      <p:pic>
        <p:nvPicPr>
          <p:cNvPr id="8" name="Picture 7">
            <a:extLst>
              <a:ext uri="{FF2B5EF4-FFF2-40B4-BE49-F238E27FC236}">
                <a16:creationId xmlns:a16="http://schemas.microsoft.com/office/drawing/2014/main" id="{E3B65584-9510-4A6A-A1A9-99B51552F9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14439" y="1550758"/>
            <a:ext cx="3794435" cy="3756483"/>
          </a:xfrm>
          <a:prstGeom prst="ellipse">
            <a:avLst/>
          </a:prstGeom>
        </p:spPr>
      </p:pic>
    </p:spTree>
    <p:extLst>
      <p:ext uri="{BB962C8B-B14F-4D97-AF65-F5344CB8AC3E}">
        <p14:creationId xmlns:p14="http://schemas.microsoft.com/office/powerpoint/2010/main" val="424840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4CE025C-E3E4-40EA-A3A6-D7CAB24EAF9E}"/>
              </a:ext>
            </a:extLst>
          </p:cNvPr>
          <p:cNvSpPr txBox="1"/>
          <p:nvPr/>
        </p:nvSpPr>
        <p:spPr>
          <a:xfrm>
            <a:off x="2380344" y="419100"/>
            <a:ext cx="9569000" cy="1249509"/>
          </a:xfrm>
          <a:prstGeom prst="rect">
            <a:avLst/>
          </a:prstGeom>
          <a:noFill/>
        </p:spPr>
        <p:txBody>
          <a:bodyPr wrap="square" rtlCol="0">
            <a:spAutoFit/>
          </a:bodyPr>
          <a:lstStyle/>
          <a:p>
            <a:pPr>
              <a:lnSpc>
                <a:spcPct val="67000"/>
              </a:lnSpc>
            </a:pPr>
            <a:r>
              <a:rPr lang="en-GB" sz="5400">
                <a:latin typeface="Founders Grotesk X-Cond SmBd" panose="020B0703030202060203" pitchFamily="34" charset="0"/>
              </a:rPr>
              <a:t>Research and international schemes</a:t>
            </a:r>
          </a:p>
        </p:txBody>
      </p:sp>
      <p:sp>
        <p:nvSpPr>
          <p:cNvPr id="37" name="TextBox 36">
            <a:extLst>
              <a:ext uri="{FF2B5EF4-FFF2-40B4-BE49-F238E27FC236}">
                <a16:creationId xmlns:a16="http://schemas.microsoft.com/office/drawing/2014/main" id="{285B35EA-01F4-452C-B03A-74656C7D4CEC}"/>
              </a:ext>
            </a:extLst>
          </p:cNvPr>
          <p:cNvSpPr txBox="1"/>
          <p:nvPr/>
        </p:nvSpPr>
        <p:spPr>
          <a:xfrm>
            <a:off x="2380344" y="1570377"/>
            <a:ext cx="7643977" cy="460966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a:latin typeface="Tiempos Text Regular"/>
              </a:rPr>
              <a:t>BA/Leverhulme Small Research Grants (SRG)</a:t>
            </a:r>
          </a:p>
          <a:p>
            <a:pPr marL="285750" indent="-285750">
              <a:lnSpc>
                <a:spcPct val="150000"/>
              </a:lnSpc>
              <a:buFont typeface="Arial" panose="020B0604020202020204" pitchFamily="34" charset="0"/>
              <a:buChar char="•"/>
            </a:pPr>
            <a:r>
              <a:rPr lang="en-GB">
                <a:latin typeface="Tiempos Text Regular"/>
              </a:rPr>
              <a:t>Postdoctoral Fellowships (PDF)</a:t>
            </a:r>
          </a:p>
          <a:p>
            <a:pPr marL="285750" indent="-285750">
              <a:lnSpc>
                <a:spcPct val="150000"/>
              </a:lnSpc>
              <a:buFont typeface="Arial" panose="020B0604020202020204" pitchFamily="34" charset="0"/>
              <a:buChar char="•"/>
            </a:pPr>
            <a:r>
              <a:rPr lang="en-GB">
                <a:latin typeface="Tiempos Text Regular"/>
              </a:rPr>
              <a:t>BA/Wolfson Fellowships</a:t>
            </a:r>
          </a:p>
          <a:p>
            <a:pPr marL="285750" indent="-285750">
              <a:lnSpc>
                <a:spcPct val="150000"/>
              </a:lnSpc>
              <a:buFont typeface="Arial" panose="020B0604020202020204" pitchFamily="34" charset="0"/>
              <a:buChar char="•"/>
            </a:pPr>
            <a:r>
              <a:rPr lang="en-GB">
                <a:latin typeface="Georgia"/>
                <a:ea typeface="+mn-lt"/>
                <a:cs typeface="+mn-lt"/>
              </a:rPr>
              <a:t>APEX Awards</a:t>
            </a:r>
            <a:endParaRPr lang="en-GB">
              <a:latin typeface="Georgia"/>
            </a:endParaRPr>
          </a:p>
          <a:p>
            <a:pPr marL="285750" indent="-285750">
              <a:lnSpc>
                <a:spcPct val="150000"/>
              </a:lnSpc>
              <a:buFont typeface="Arial" panose="020B0604020202020204" pitchFamily="34" charset="0"/>
              <a:buChar char="•"/>
            </a:pPr>
            <a:r>
              <a:rPr lang="en-GB">
                <a:latin typeface="Tiempos Text Regular"/>
                <a:cs typeface="Calibri"/>
              </a:rPr>
              <a:t>Newton International Fellowships (NIF)</a:t>
            </a:r>
            <a:endParaRPr lang="en-GB">
              <a:ea typeface="+mn-lt"/>
              <a:cs typeface="+mn-lt"/>
            </a:endParaRPr>
          </a:p>
          <a:p>
            <a:pPr marL="285750" indent="-285750">
              <a:lnSpc>
                <a:spcPct val="150000"/>
              </a:lnSpc>
              <a:buFont typeface="Arial" panose="020B0604020202020204" pitchFamily="34" charset="0"/>
              <a:buChar char="•"/>
            </a:pPr>
            <a:r>
              <a:rPr lang="en-GB">
                <a:latin typeface="Tiempos Text Regular"/>
              </a:rPr>
              <a:t>Mid-Career Fellowships (MCF)</a:t>
            </a:r>
          </a:p>
          <a:p>
            <a:pPr marL="285750" indent="-285750">
              <a:lnSpc>
                <a:spcPct val="150000"/>
              </a:lnSpc>
              <a:buFont typeface="Arial" panose="020B0604020202020204" pitchFamily="34" charset="0"/>
              <a:buChar char="•"/>
            </a:pPr>
            <a:r>
              <a:rPr lang="en-GB">
                <a:latin typeface="Tiempos Text Regular"/>
              </a:rPr>
              <a:t>Senior Research Fellowships (SRF)</a:t>
            </a:r>
          </a:p>
          <a:p>
            <a:pPr marL="285750" indent="-285750">
              <a:lnSpc>
                <a:spcPct val="150000"/>
              </a:lnSpc>
              <a:buFont typeface="Arial" panose="020B0604020202020204" pitchFamily="34" charset="0"/>
              <a:buChar char="•"/>
            </a:pPr>
            <a:r>
              <a:rPr lang="en-GB">
                <a:latin typeface="Tiempos Text Regular"/>
              </a:rPr>
              <a:t>Innovation Fellowships</a:t>
            </a:r>
          </a:p>
          <a:p>
            <a:pPr marL="285750" indent="-285750">
              <a:lnSpc>
                <a:spcPct val="150000"/>
              </a:lnSpc>
              <a:buFont typeface="Arial" panose="020B0604020202020204" pitchFamily="34" charset="0"/>
              <a:buChar char="•"/>
            </a:pPr>
            <a:r>
              <a:rPr lang="en-GB">
                <a:latin typeface="Tiempos Text Regular"/>
              </a:rPr>
              <a:t>Talent Development Awards</a:t>
            </a:r>
          </a:p>
          <a:p>
            <a:pPr marL="285750" indent="-285750">
              <a:lnSpc>
                <a:spcPct val="150000"/>
              </a:lnSpc>
              <a:buFont typeface="Arial" panose="020B0604020202020204" pitchFamily="34" charset="0"/>
              <a:buChar char="•"/>
            </a:pPr>
            <a:r>
              <a:rPr lang="en-GB">
                <a:latin typeface="Tiempos Text Regular"/>
              </a:rPr>
              <a:t>International programmes and schemes  </a:t>
            </a:r>
          </a:p>
          <a:p>
            <a:pPr>
              <a:lnSpc>
                <a:spcPct val="150000"/>
              </a:lnSpc>
            </a:pPr>
            <a:endParaRPr lang="en-GB">
              <a:latin typeface="Tiempos Text Regular"/>
            </a:endParaRPr>
          </a:p>
        </p:txBody>
      </p:sp>
    </p:spTree>
    <p:extLst>
      <p:ext uri="{BB962C8B-B14F-4D97-AF65-F5344CB8AC3E}">
        <p14:creationId xmlns:p14="http://schemas.microsoft.com/office/powerpoint/2010/main" val="231686253"/>
      </p:ext>
    </p:extLst>
  </p:cSld>
  <p:clrMapOvr>
    <a:masterClrMapping/>
  </p:clrMapOvr>
</p:sld>
</file>

<file path=ppt/theme/theme1.xml><?xml version="1.0" encoding="utf-8"?>
<a:theme xmlns:a="http://schemas.openxmlformats.org/drawingml/2006/main" name="Office Theme">
  <a:themeElements>
    <a:clrScheme name="Custom 5">
      <a:dk1>
        <a:srgbClr val="222222"/>
      </a:dk1>
      <a:lt1>
        <a:srgbClr val="FFFFFF"/>
      </a:lt1>
      <a:dk2>
        <a:srgbClr val="D6D1CA"/>
      </a:dk2>
      <a:lt2>
        <a:srgbClr val="B6A999"/>
      </a:lt2>
      <a:accent1>
        <a:srgbClr val="FE3B1F"/>
      </a:accent1>
      <a:accent2>
        <a:srgbClr val="FFB600"/>
      </a:accent2>
      <a:accent3>
        <a:srgbClr val="3DAE2B"/>
      </a:accent3>
      <a:accent4>
        <a:srgbClr val="FFC000"/>
      </a:accent4>
      <a:accent5>
        <a:srgbClr val="00A0DF"/>
      </a:accent5>
      <a:accent6>
        <a:srgbClr val="3F395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1133FAA646447B1F506C0CC1AD96D" ma:contentTypeVersion="17" ma:contentTypeDescription="Create a new document." ma:contentTypeScope="" ma:versionID="27ccad4e692331a1b9920192dabec536">
  <xsd:schema xmlns:xsd="http://www.w3.org/2001/XMLSchema" xmlns:xs="http://www.w3.org/2001/XMLSchema" xmlns:p="http://schemas.microsoft.com/office/2006/metadata/properties" xmlns:ns2="5542781d-72a5-46d9-8093-0fa1f196d6ef" xmlns:ns3="50a1e848-e179-4a22-99c5-517bb1bb7459" targetNamespace="http://schemas.microsoft.com/office/2006/metadata/properties" ma:root="true" ma:fieldsID="d7da5a01553d8c47810ed44ee35b664c" ns2:_="" ns3:_="">
    <xsd:import namespace="5542781d-72a5-46d9-8093-0fa1f196d6ef"/>
    <xsd:import namespace="50a1e848-e179-4a22-99c5-517bb1bb74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Complete_x003f_"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2781d-72a5-46d9-8093-0fa1f196d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Complete_x003f_" ma:index="21" nillable="true" ma:displayName="Complete? " ma:format="Dropdown" ma:internalName="Complete_x003f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5b5b39e-099d-40c3-b251-37436ed69e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a1e848-e179-4a22-99c5-517bb1bb74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e57ff6d-9289-4aeb-9d0b-d7bc09707485}" ma:internalName="TaxCatchAll" ma:showField="CatchAllData" ma:web="50a1e848-e179-4a22-99c5-517bb1bb7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0a1e848-e179-4a22-99c5-517bb1bb7459">
      <UserInfo>
        <DisplayName>Philip Lewis</DisplayName>
        <AccountId>38</AccountId>
        <AccountType/>
      </UserInfo>
      <UserInfo>
        <DisplayName>Desislava Stoitchkova</DisplayName>
        <AccountId>43</AccountId>
        <AccountType/>
      </UserInfo>
      <UserInfo>
        <DisplayName>Jessica Meese</DisplayName>
        <AccountId>83</AccountId>
        <AccountType/>
      </UserInfo>
      <UserInfo>
        <DisplayName>Stephanie Appleton</DisplayName>
        <AccountId>174</AccountId>
        <AccountType/>
      </UserInfo>
      <UserInfo>
        <DisplayName>Ken Emond</DisplayName>
        <AccountId>15</AccountId>
        <AccountType/>
      </UserInfo>
      <UserInfo>
        <DisplayName>Che Cheung (Pinki)</DisplayName>
        <AccountId>150</AccountId>
        <AccountType/>
      </UserInfo>
      <UserInfo>
        <DisplayName>Lucy Steeds</DisplayName>
        <AccountId>326</AccountId>
        <AccountType/>
      </UserInfo>
      <UserInfo>
        <DisplayName>Erwin Yin</DisplayName>
        <AccountId>14</AccountId>
        <AccountType/>
      </UserInfo>
      <UserInfo>
        <DisplayName>Michelle Waterman</DisplayName>
        <AccountId>649</AccountId>
        <AccountType/>
      </UserInfo>
      <UserInfo>
        <DisplayName>Lesley Talbot</DisplayName>
        <AccountId>23</AccountId>
        <AccountType/>
      </UserInfo>
      <UserInfo>
        <DisplayName>Vanessa Cuthill</DisplayName>
        <AccountId>375</AccountId>
        <AccountType/>
      </UserInfo>
      <UserInfo>
        <DisplayName>Joshua Richman</DisplayName>
        <AccountId>3817</AccountId>
        <AccountType/>
      </UserInfo>
      <UserInfo>
        <DisplayName>Christina Moorhouse</DisplayName>
        <AccountId>40</AccountId>
        <AccountType/>
      </UserInfo>
      <UserInfo>
        <DisplayName>Hugo Clarke</DisplayName>
        <AccountId>109</AccountId>
        <AccountType/>
      </UserInfo>
      <UserInfo>
        <DisplayName>Millie Hanson</DisplayName>
        <AccountId>6372</AccountId>
        <AccountType/>
      </UserInfo>
      <UserInfo>
        <DisplayName>Dominic Naish</DisplayName>
        <AccountId>6732</AccountId>
        <AccountType/>
      </UserInfo>
    </SharedWithUsers>
    <Complete_x003f_ xmlns="5542781d-72a5-46d9-8093-0fa1f196d6ef" xsi:nil="true"/>
    <TaxCatchAll xmlns="50a1e848-e179-4a22-99c5-517bb1bb7459" xsi:nil="true"/>
    <lcf76f155ced4ddcb4097134ff3c332f xmlns="5542781d-72a5-46d9-8093-0fa1f196d6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7030B2-027C-47C3-B2A3-D8B8B1D1FB11}">
  <ds:schemaRefs>
    <ds:schemaRef ds:uri="http://schemas.microsoft.com/sharepoint/v3/contenttype/forms"/>
  </ds:schemaRefs>
</ds:datastoreItem>
</file>

<file path=customXml/itemProps2.xml><?xml version="1.0" encoding="utf-8"?>
<ds:datastoreItem xmlns:ds="http://schemas.openxmlformats.org/officeDocument/2006/customXml" ds:itemID="{68380CF6-BC30-45C9-A0A8-1D0EC93F160A}">
  <ds:schemaRefs>
    <ds:schemaRef ds:uri="50a1e848-e179-4a22-99c5-517bb1bb7459"/>
    <ds:schemaRef ds:uri="5542781d-72a5-46d9-8093-0fa1f196d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C41D87-37E8-48B5-9D82-CA9A9B8DD4F8}">
  <ds:schemaRefs>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50a1e848-e179-4a22-99c5-517bb1bb7459"/>
    <ds:schemaRef ds:uri="http://schemas.microsoft.com/office/infopath/2007/PartnerControls"/>
    <ds:schemaRef ds:uri="5542781d-72a5-46d9-8093-0fa1f196d6ef"/>
  </ds:schemaRefs>
</ds:datastoreItem>
</file>

<file path=docProps/app.xml><?xml version="1.0" encoding="utf-8"?>
<Properties xmlns="http://schemas.openxmlformats.org/officeDocument/2006/extended-properties" xmlns:vt="http://schemas.openxmlformats.org/officeDocument/2006/docPropsVTypes">
  <TotalTime>0</TotalTime>
  <Words>4742</Words>
  <Application>Microsoft Office PowerPoint</Application>
  <PresentationFormat>Widescreen</PresentationFormat>
  <Paragraphs>457</Paragraphs>
  <Slides>44</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Arial,Sans-Serif</vt:lpstr>
      <vt:lpstr>Calibri</vt:lpstr>
      <vt:lpstr>Calibri Light</vt:lpstr>
      <vt:lpstr>Founders Grotesk X-Cond SmBd</vt:lpstr>
      <vt:lpstr>Geneva</vt:lpstr>
      <vt:lpstr>Georgia</vt:lpstr>
      <vt:lpstr>Graphik Light</vt:lpstr>
      <vt:lpstr>Segoe UI</vt:lpstr>
      <vt:lpstr>Tiempos Text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l.talbot@thebritishacademy.ac.uk</dc:creator>
  <cp:lastModifiedBy>Colin Bulpitt</cp:lastModifiedBy>
  <cp:revision>34</cp:revision>
  <cp:lastPrinted>2022-03-08T10:00:22Z</cp:lastPrinted>
  <dcterms:created xsi:type="dcterms:W3CDTF">2019-10-09T15:13:03Z</dcterms:created>
  <dcterms:modified xsi:type="dcterms:W3CDTF">2025-08-06T15:23:01Z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0x0101009FD1133FAA646447B1F506C0CC1AD96D</vt:lpwstr>
  </property>
  <property fmtid="{D5CDD505-2E9C-101B-9397-08002B2CF9AE}" pid="3" name="MediaServiceImageTags">
    <vt:lpwstr/>
  </property>
</Properties>
</file>